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1"/>
  </p:notesMasterIdLst>
  <p:sldIdLst>
    <p:sldId id="256" r:id="rId5"/>
    <p:sldId id="279" r:id="rId6"/>
    <p:sldId id="265" r:id="rId7"/>
    <p:sldId id="305" r:id="rId8"/>
    <p:sldId id="257" r:id="rId9"/>
    <p:sldId id="306" r:id="rId10"/>
    <p:sldId id="264" r:id="rId11"/>
    <p:sldId id="308" r:id="rId12"/>
    <p:sldId id="310" r:id="rId13"/>
    <p:sldId id="298" r:id="rId14"/>
    <p:sldId id="262" r:id="rId15"/>
    <p:sldId id="309" r:id="rId16"/>
    <p:sldId id="307" r:id="rId17"/>
    <p:sldId id="311" r:id="rId18"/>
    <p:sldId id="266" r:id="rId19"/>
    <p:sldId id="312" r:id="rId20"/>
    <p:sldId id="313" r:id="rId21"/>
    <p:sldId id="314" r:id="rId22"/>
    <p:sldId id="280" r:id="rId23"/>
    <p:sldId id="270" r:id="rId24"/>
    <p:sldId id="315" r:id="rId25"/>
    <p:sldId id="316" r:id="rId26"/>
    <p:sldId id="317" r:id="rId27"/>
    <p:sldId id="323" r:id="rId28"/>
    <p:sldId id="318" r:id="rId29"/>
    <p:sldId id="319" r:id="rId30"/>
    <p:sldId id="320" r:id="rId31"/>
    <p:sldId id="324" r:id="rId32"/>
    <p:sldId id="301" r:id="rId33"/>
    <p:sldId id="325" r:id="rId34"/>
    <p:sldId id="291" r:id="rId35"/>
    <p:sldId id="304" r:id="rId36"/>
    <p:sldId id="272" r:id="rId37"/>
    <p:sldId id="271" r:id="rId38"/>
    <p:sldId id="321" r:id="rId39"/>
    <p:sldId id="322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E2107E"/>
    <a:srgbClr val="CC0099"/>
    <a:srgbClr val="FF3399"/>
    <a:srgbClr val="9EFF29"/>
    <a:srgbClr val="0000CC"/>
    <a:srgbClr val="FF254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ECA9E-3D81-548C-C6AC-0B0233EBC58F}" v="386" dt="2021-08-30T09:47:56.137"/>
    <p1510:client id="{4C86BF50-34AA-0E4E-DB13-D7D0E52EDD36}" v="127" dt="2021-08-30T09:59:09.319"/>
    <p1510:client id="{78797DC0-99F7-C74A-875C-C534F4F615DD}" v="111" dt="2021-08-30T10:22:20.210"/>
    <p1510:client id="{83CE161A-5E03-1352-D469-73E0F5526C75}" v="64" dt="2021-08-31T16:45:10.689"/>
    <p1510:client id="{B0B3C78F-9B2F-323D-B252-5E2362718719}" v="217" dt="2021-08-30T10:37:26.691"/>
    <p1510:client id="{D6883F37-B13F-4075-0BED-D25CE12CBD5E}" v="45" dt="2021-08-30T07:07:14.757"/>
    <p1510:client id="{E0FA3D3A-09F0-E021-3F3E-2A97FE6D90C0}" v="3" dt="2022-09-01T11:51:51.309"/>
    <p1510:client id="{E141D392-A07C-2595-6AED-3587EE90FDC3}" v="175" dt="2021-08-30T10:48:28.822"/>
    <p1510:client id="{E6BC0312-3BF6-9C6E-DE3E-671B57981E44}" v="60" dt="2021-08-31T14:05:42.283"/>
    <p1510:client id="{F4841C18-4707-F23E-3494-3382E0D540A4}" v="158" dt="2021-08-30T12:13:35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0B16E1-66E4-410A-B3C8-A03A6F4E7E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A7BA3-77E5-443C-82FA-9A1FF71EE7F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AEED671-39AE-4731-A6EB-BB560E41E09F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39EAD0A-AE66-4C3E-83FF-250980AD17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69CBBC-9761-4A6E-BDAA-FCD31FA9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6C563-B834-47D1-BA71-4C26507B04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AF113-69F6-4CE3-8210-1D814E8C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7D534C4-2A75-448C-A3B8-5D639876E12D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534C4-2A75-448C-A3B8-5D639876E12D}" type="slidenum">
              <a:rPr lang="en-US" altLang="sl-SI" smtClean="0"/>
              <a:pPr/>
              <a:t>33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97266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17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575" y="3588779"/>
            <a:ext cx="7956755" cy="190745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9195" y="5515900"/>
            <a:ext cx="6762135" cy="904568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FFF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5B13-9417-4869-BD68-27A73F26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A8EB-91F3-4A15-B647-98EDB5FF66D4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174FD-DB18-477F-A7D5-39493112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A9719-55F6-4364-A4E0-ACF31F0E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D1DD5-AB68-4774-BE64-73B7C226735A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8336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6EBB76-D48F-49FE-A845-80AE521C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1498E-B66C-4A07-A1AA-0E1BC9195557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30E8FF-7D9F-414D-BDC9-7329C4DB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719D37-0349-4079-9A4C-B33571B3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43FD4-DD59-49D0-8B18-F3758258567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9785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8BF88-8A73-426E-A2D2-C5858849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AA1DB-60E2-4F84-94C0-2E45BB4368E5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B08BD-C28C-4BEB-8F42-341B88DE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02DB4-55E6-4E75-8C65-0656C476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4D8D1-3014-49FF-BD57-A1718430057B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136830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C0BF24A-BEDC-4F4F-B16A-4625B8019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3167063"/>
            <a:ext cx="1463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187076-6A65-489F-8C2F-CD075FFC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0366-598A-4473-A809-7778AC69E1C0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F51DC0-50BE-4D53-A110-7D1A0753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73A9E-7821-43F5-B77A-BD3E622E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094B9-B027-4428-944F-9B8C009232B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0791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1282343"/>
            <a:ext cx="8259098" cy="101803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2310581"/>
            <a:ext cx="8246070" cy="4060721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35BD-F1AE-48CC-9FBE-62556ACE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B6FA-C45C-4D0F-9C8A-406420C66CD5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43D9-3FEB-4AC2-9AFA-89896325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FEE94-0D62-494E-A62F-711906E7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47A15-DA1F-4AC6-B438-3F825E073DD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02142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l="-1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4" y="591210"/>
            <a:ext cx="6305833" cy="96713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23" y="1569915"/>
            <a:ext cx="6327059" cy="46814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A79C4-DE0A-4BBD-B7AD-3C3ACE76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E7D31-BC59-402C-B60B-4FD2B108029F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F25CF-2B59-4577-96D0-FA7D0CD2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23B9-3C0A-4904-B603-26363F31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C1223-D90F-407D-AD8F-F1BC834729B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88772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FC71C-3BE5-48A0-AC6E-433FA236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398F-1B9E-43B0-8618-7E25DBB377F6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8AB51-4853-4071-BA81-2E12C6BC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10058-F16A-48B1-90D7-9E4542BD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E6A2B-88C2-4DE7-BF8A-5F1F83DF7FF5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2532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636620-AF69-4FF3-BEC5-8EFCEA73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25B1-3E04-4A25-8FE2-32C4E87709D5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0F06CC-C3E2-48A0-99D0-8955BA44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5A93F5-0D03-47EE-997A-B45A6000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22690-F2DA-4E83-A1AF-A2CE6E61231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81297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44" y="1227438"/>
            <a:ext cx="8093365" cy="1018033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2443328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3073191"/>
            <a:ext cx="4040188" cy="303505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3" y="2443328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3" y="3073191"/>
            <a:ext cx="4041775" cy="303505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F29C73-4FE0-468E-A959-E77DF7A7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B5FCC-32BA-47C5-AE37-CBC23196B5E9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0157B7-4EB6-4643-925D-27F56B60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409846-53B3-4202-B8C1-6041C191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28E20-F2C1-4397-B3E9-17F4082F76B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80407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6370EC-EBB5-49C6-BCFD-66C7C757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FB1AC-EB35-46B6-8AD9-039A03F0CED4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B6D93E-D80A-43A9-A5DB-E77720CB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818405-F4EB-4DD5-9130-74BD6E0F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B219C-A140-47A1-BCAB-CECD2699CE6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24208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CDB23C-0458-463C-81AC-637D30F3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1825-4B90-4B39-A0D4-A398D4CE3D0C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1EACA4-C089-4D9A-8B39-B32B0F3A0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1C100E-8B9A-48B5-83E2-9AE40436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A0ECA-7E91-4092-BD6B-0685F40B327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6205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818B1E-E7DD-49E6-8FD4-0F40CE65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C1B5E-C3CD-4B7E-AD20-05FB13B06C3D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E0FB88-4136-456A-82E0-4BA7B86C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8EFE90-FAB9-43CF-A259-3135A336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BCF8E-E353-4AC8-B742-B854273BF184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87238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11C7FD6-F45C-4844-86B0-A439F17789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C60DE2E-93E3-47FE-847E-759C2E326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DC89F-FC0C-479D-8441-F34279988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3F1067-65EB-4012-928C-CCE3B9741FAC}" type="datetimeFigureOut">
              <a:rPr lang="en-US"/>
              <a:pPr>
                <a:defRPr/>
              </a:pPr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CF007-633D-458E-A6BF-54763A315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69F7-0EE6-4FF0-98B2-0278BF36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CEDEA8B-B4A0-42C3-8431-83C7601BD2D3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495A5-6354-49C8-BAFF-E9B75EDA84FC}"/>
              </a:ext>
            </a:extLst>
          </p:cNvPr>
          <p:cNvSpPr txBox="1"/>
          <p:nvPr userDrawn="1"/>
        </p:nvSpPr>
        <p:spPr>
          <a:xfrm>
            <a:off x="-9525" y="6951663"/>
            <a:ext cx="8389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This presentation uses a free template provided by FPPT.com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www.free-power-point-templates.com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E182-1FB6-4E8D-A22A-836FDB88A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982915"/>
            <a:ext cx="7815263" cy="1976560"/>
          </a:xfrm>
        </p:spPr>
        <p:txBody>
          <a:bodyPr>
            <a:normAutofit fontScale="90000"/>
          </a:bodyPr>
          <a:lstStyle/>
          <a:p>
            <a:r>
              <a:rPr lang="sl-SI" altLang="sl-SI" b="1" dirty="0">
                <a:latin typeface="Arial" panose="020B0604020202020204" pitchFamily="34" charset="0"/>
              </a:rPr>
              <a:t>PREDSTAVITEV INTERESNIH DEJAVNOSTI, KI JIH BODO IZVAJALI UČITELJI OŠ TRZIN</a:t>
            </a:r>
            <a:br>
              <a:rPr lang="sl-SI" altLang="sl-SI" b="1" dirty="0">
                <a:latin typeface="Arial" panose="020B0604020202020204" pitchFamily="34" charset="0"/>
              </a:rPr>
            </a:br>
            <a:r>
              <a:rPr lang="sl-SI" altLang="sl-SI" sz="27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šolsko leto 2022/23</a:t>
            </a:r>
            <a:r>
              <a:rPr lang="sl-SI" altLang="sl-SI" sz="27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br>
              <a:rPr lang="sl-SI" altLang="sl-SI" dirty="0">
                <a:latin typeface="Arial" panose="020B0604020202020204" pitchFamily="34" charset="0"/>
              </a:rPr>
            </a:br>
            <a:endParaRPr lang="en-US" altLang="sl-SI" dirty="0">
              <a:latin typeface="Arial" panose="020B0604020202020204" pitchFamily="34" charset="0"/>
            </a:endParaRP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28C49125-3739-4C0C-90ED-EFDFFD20A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463" y="5857875"/>
            <a:ext cx="8089900" cy="750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altLang="sl-SI" sz="1600" b="1" dirty="0">
                <a:latin typeface="Arial" panose="020B0604020202020204" pitchFamily="34" charset="0"/>
              </a:rPr>
              <a:t> </a:t>
            </a:r>
            <a:r>
              <a:rPr lang="sl-SI" altLang="sl-SI" sz="1800" b="1" dirty="0">
                <a:latin typeface="Arial" panose="020B0604020202020204" pitchFamily="34" charset="0"/>
              </a:rPr>
              <a:t>IZBIRALI BOSTE LAHKO MED RAZLIČNIMI PODROČJI:</a:t>
            </a:r>
          </a:p>
          <a:p>
            <a:pPr>
              <a:lnSpc>
                <a:spcPct val="80000"/>
              </a:lnSpc>
            </a:pPr>
            <a:r>
              <a:rPr lang="sl-SI" altLang="sl-SI" sz="1800" b="1" dirty="0">
                <a:latin typeface="Arial" panose="020B0604020202020204" pitchFamily="34" charset="0"/>
              </a:rPr>
              <a:t>UMETNOST, JEZIKI, NARAVA, ŠPORT ..</a:t>
            </a:r>
            <a:r>
              <a:rPr lang="sl-SI" altLang="sl-SI" sz="1600" b="1" dirty="0">
                <a:latin typeface="Arial" panose="020B0604020202020204" pitchFamily="34" charset="0"/>
              </a:rPr>
              <a:t>.</a:t>
            </a:r>
            <a:endParaRPr lang="en-US" altLang="sl-SI" sz="16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6FC4A0-ECF6-4149-A466-165EBA8B52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5" y="619125"/>
            <a:ext cx="6305550" cy="96202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LIKOVNI KROŽEK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1.–5. r</a:t>
            </a:r>
            <a:br>
              <a:rPr lang="sl-SI" altLang="sl-SI" sz="2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mag. VESNI RAKEF </a:t>
            </a:r>
            <a:br>
              <a:rPr lang="sl-SI" altLang="sl-SI" sz="1800" b="1" dirty="0">
                <a:latin typeface="Arial" panose="020B0604020202020204" pitchFamily="34" charset="0"/>
              </a:rPr>
            </a:br>
            <a:endParaRPr lang="en-US" altLang="sl-SI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3731" name="Content Placeholder 4">
            <a:extLst>
              <a:ext uri="{FF2B5EF4-FFF2-40B4-BE49-F238E27FC236}">
                <a16:creationId xmlns:a16="http://schemas.microsoft.com/office/drawing/2014/main" id="{AEBBBE02-B193-43D9-B8A0-0731552345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3266" y="2292761"/>
            <a:ext cx="6424613" cy="3509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l-SI" altLang="sl-SI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r>
              <a:rPr lang="sl-SI" altLang="sl-SI" sz="2800" b="1" dirty="0">
                <a:solidFill>
                  <a:schemeClr val="bg1"/>
                </a:solidFill>
              </a:rPr>
              <a:t>Rad/-a rišeš in slikaš?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  <a:p>
            <a:r>
              <a:rPr lang="sl-SI" altLang="sl-SI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Pridi v torek, 7. šolsko uro (13.45),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rgbClr val="FF0000"/>
                </a:solidFill>
              </a:rPr>
              <a:t>    </a:t>
            </a:r>
            <a:r>
              <a:rPr lang="sl-SI" altLang="sl-SI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v likovno učilnico,</a:t>
            </a:r>
            <a:r>
              <a:rPr lang="sl-SI" altLang="sl-SI" sz="2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kjer  bomo risali in slikali z različnimi  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pripomočki.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  <a:p>
            <a:r>
              <a:rPr lang="sl-SI" altLang="sl-SI" sz="2800" b="1" dirty="0">
                <a:solidFill>
                  <a:schemeClr val="bg1"/>
                </a:solidFill>
              </a:rPr>
              <a:t>Izdelali si bomo tudi najljubšo majico, narisali strip...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sl-SI" sz="2800" dirty="0">
              <a:solidFill>
                <a:schemeClr val="bg1"/>
              </a:solidFill>
            </a:endParaRPr>
          </a:p>
        </p:txBody>
      </p:sp>
      <p:pic>
        <p:nvPicPr>
          <p:cNvPr id="73732" name="Slika 7">
            <a:extLst>
              <a:ext uri="{FF2B5EF4-FFF2-40B4-BE49-F238E27FC236}">
                <a16:creationId xmlns:a16="http://schemas.microsoft.com/office/drawing/2014/main" id="{F1DBBB0A-AF05-489C-9BE2-1A562D21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04" y="765651"/>
            <a:ext cx="1770651" cy="229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KIPARSKI KROŽEK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1.–5.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mag. VESNI RAKEF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109" y="1822450"/>
            <a:ext cx="8507691" cy="43037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Rad/-a ustvarjaš z glino?</a:t>
            </a: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Pridruži se nam v torek, 6. šolsko uro (12.50).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Dobimo se v likovni učilnici. </a:t>
            </a:r>
            <a:endParaRPr lang="sl-SI" altLang="sl-SI" sz="26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  <a:p>
            <a:endParaRPr lang="sl-SI" altLang="sl-SI" sz="2800" b="1" dirty="0">
              <a:solidFill>
                <a:schemeClr val="bg1"/>
              </a:solidFill>
            </a:endParaRPr>
          </a:p>
        </p:txBody>
      </p:sp>
      <p:pic>
        <p:nvPicPr>
          <p:cNvPr id="29700" name="Slika 2">
            <a:extLst>
              <a:ext uri="{FF2B5EF4-FFF2-40B4-BE49-F238E27FC236}">
                <a16:creationId xmlns:a16="http://schemas.microsoft.com/office/drawing/2014/main" id="{4997FA26-D413-4A1C-8CAB-E7DC1B2D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2" y="4525962"/>
            <a:ext cx="26781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Slika 1">
            <a:extLst>
              <a:ext uri="{FF2B5EF4-FFF2-40B4-BE49-F238E27FC236}">
                <a16:creationId xmlns:a16="http://schemas.microsoft.com/office/drawing/2014/main" id="{393E86C1-6C47-4F2D-983C-BED2E6FD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650465"/>
            <a:ext cx="3038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ŠPORTNE URICE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2.–3.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KATJI KORDIŠ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" y="1822450"/>
            <a:ext cx="7352906" cy="454064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Pridi in razmigaj svoje telo! Si za?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28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Na igrišči ali v telovadnici se bomo družili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vsako sredo, 7. šolsko uro (13.45).</a:t>
            </a:r>
            <a:endParaRPr lang="sl-SI" altLang="sl-SI" sz="26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 Učiteljica ti bo pokazala, kako narediš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 pravilen preval naprej in nazaj, preizkusil/-a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 pa se boš lahko tudi v dveh športnih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 disciplinah kot sta atletika in gimnastika.</a:t>
            </a:r>
          </a:p>
        </p:txBody>
      </p:sp>
    </p:spTree>
    <p:extLst>
      <p:ext uri="{BB962C8B-B14F-4D97-AF65-F5344CB8AC3E}">
        <p14:creationId xmlns:p14="http://schemas.microsoft.com/office/powerpoint/2010/main" val="94895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OTROŠKI PEVSKI ZBOR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2.–6.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MATEJI VETERNIK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8154" y="2076974"/>
            <a:ext cx="8507691" cy="43037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Rad/-a poješ in nastopaš?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Imaš lep glas?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Si želiš spoznati nove pesmice, ki jih še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ne poznaš?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28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Pridružiš se nam lahko ob petkih, 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6. in 7. šolsko uro (12.50 in 13.45).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Dobivali se bomo v glasbeni učilnici. </a:t>
            </a:r>
            <a:endParaRPr lang="sl-SI" altLang="sl-SI" sz="26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  <a:p>
            <a:endParaRPr lang="sl-SI" altLang="sl-S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70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READING STORIES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3.–4.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GORDANI SLAK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109" y="1822450"/>
            <a:ext cx="8507691" cy="43037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Ker z mamico in očijem rad potujem,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bi se rad dobro naučil govoriti angleško.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Nekaj besed že poznam, skozi poslušanje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zgodb, ki nam jih bo prebrala učiteljica,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pa se lahko zagotovo naučim še veliko novih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angleških besed.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Pridruži se nam v sredo, 6. šolsko uro (12.50).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Kje se bomo dobivali?  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Dogovorili se bomo naknadno.</a:t>
            </a:r>
            <a:endParaRPr lang="sl-SI" altLang="sl-SI" sz="26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09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8A93BEC-65F2-4955-98AD-076DAFD667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413" y="606425"/>
            <a:ext cx="6429375" cy="811213"/>
          </a:xfrm>
        </p:spPr>
        <p:txBody>
          <a:bodyPr/>
          <a:lstStyle/>
          <a:p>
            <a:br>
              <a:rPr lang="sl-SI" altLang="sl-SI" sz="3400" b="1" dirty="0">
                <a:latin typeface="Arial" panose="020B0604020202020204" pitchFamily="34" charset="0"/>
              </a:rPr>
            </a:b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ATLETIKA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4.–5.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</a:t>
            </a:r>
            <a:r>
              <a:rPr lang="sl-SI" altLang="sl-SI" sz="3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SLAVKI KOZEL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TORKIH, 7. ŠOLSKO URO (13.45) 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V VELIKI TELOVADNICI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7CC8558-F500-4465-AB15-279E8F229DF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8300" y="2751138"/>
            <a:ext cx="6307138" cy="28305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/>
              <a:t>	</a:t>
            </a:r>
            <a:r>
              <a:rPr lang="sl-SI" altLang="sl-SI" sz="2400" b="1" dirty="0">
                <a:solidFill>
                  <a:schemeClr val="bg1"/>
                </a:solidFill>
              </a:rPr>
              <a:t>●</a:t>
            </a:r>
            <a:r>
              <a:rPr lang="sl-SI" altLang="sl-SI" sz="2400" b="1" dirty="0"/>
              <a:t> </a:t>
            </a:r>
            <a:r>
              <a:rPr lang="sl-SI" altLang="sl-SI" sz="2400" b="1" dirty="0">
                <a:solidFill>
                  <a:schemeClr val="bg1"/>
                </a:solidFill>
              </a:rPr>
              <a:t>Spoznavali boste različne atletske prvine in se v njih preizkušali.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● Razvijali in nadgrajevali boste svoja športna znanja, pridobivali športno kondicijo in krepili zdravo tekmovalnost s samim seboj in z vrstniki.</a:t>
            </a:r>
          </a:p>
        </p:txBody>
      </p:sp>
      <p:pic>
        <p:nvPicPr>
          <p:cNvPr id="33798" name="Picture 6" descr="Kateri šport naj izbere otrok?">
            <a:extLst>
              <a:ext uri="{FF2B5EF4-FFF2-40B4-BE49-F238E27FC236}">
                <a16:creationId xmlns:a16="http://schemas.microsoft.com/office/drawing/2014/main" id="{693C1BD8-0B6E-462F-B7E4-B1D54C1A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55" y="4969722"/>
            <a:ext cx="2822133" cy="17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444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6343680-0C6F-4234-B508-0F67ABF640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990" y="917713"/>
            <a:ext cx="6135688" cy="93089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TIPKOPIS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4.–5. r</a:t>
            </a:r>
            <a:b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MARJANI GALJOT,</a:t>
            </a:r>
            <a:br>
              <a:rPr lang="sl-SI" altLang="sl-SI" sz="1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SREDAH, 7. ŠOLSKO URO (13.45)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V RAČUNALNIŠKI UČILNICI</a:t>
            </a:r>
            <a:endParaRPr lang="sl-SI" altLang="sl-SI" sz="1800" b="1" dirty="0">
              <a:solidFill>
                <a:srgbClr val="FF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DE01E8B-E57B-4601-8659-A2FC478C5C8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8218" y="2654627"/>
            <a:ext cx="8229600" cy="4438650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Tipkanje nam lahko vzame zelo veliko časa. 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Z znanjem slepega 10-prstnega tipkanja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pa si ta čas lahko zelo prihranimo. 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Tudi med šolanjem na daljavo se je izkazalo,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da je to znanje koristno.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Interesna dejavnost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tipkopis vam ponuja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možnost,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da pridobite to spretnost.</a:t>
            </a:r>
          </a:p>
          <a:p>
            <a:endParaRPr lang="sl-SI" altLang="sl-SI" sz="2400" b="1" dirty="0">
              <a:solidFill>
                <a:schemeClr val="bg1"/>
              </a:solidFill>
            </a:endParaRPr>
          </a:p>
        </p:txBody>
      </p:sp>
      <p:pic>
        <p:nvPicPr>
          <p:cNvPr id="64516" name="Picture 4" descr="Razlike med učenci bodo le še naraščale | Žurnal24">
            <a:extLst>
              <a:ext uri="{FF2B5EF4-FFF2-40B4-BE49-F238E27FC236}">
                <a16:creationId xmlns:a16="http://schemas.microsoft.com/office/drawing/2014/main" id="{BBC41D7F-F2EA-46A3-8210-C9A4BB54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25" y="4584815"/>
            <a:ext cx="2725737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63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A0EDCBD-D162-471C-85B7-9DB41C6C4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206157" y="630533"/>
            <a:ext cx="7887880" cy="1143000"/>
          </a:xfrm>
        </p:spPr>
        <p:txBody>
          <a:bodyPr/>
          <a:lstStyle/>
          <a:p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VESELA </a:t>
            </a:r>
            <a:r>
              <a:rPr lang="sl-SI" altLang="sl-SI" sz="3200" b="1" dirty="0">
                <a:solidFill>
                  <a:srgbClr val="FFFF00"/>
                </a:solidFill>
                <a:latin typeface="Arial"/>
                <a:cs typeface="Arial"/>
              </a:rPr>
              <a:t>ŠOLA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4.–5.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BARBARI SKOK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3399"/>
                </a:solidFill>
                <a:latin typeface="Arial"/>
                <a:cs typeface="Arial"/>
              </a:rPr>
              <a:t>     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PO DOGOVORU, V RAČUNALNIŠKI UČILNICI 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479D8F3-9BBC-4A60-B13D-08910DC2A60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2853" y="2673154"/>
            <a:ext cx="6318610" cy="37004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sl-SI" altLang="sl-SI" sz="2400" b="1" dirty="0">
                <a:solidFill>
                  <a:schemeClr val="bg1"/>
                </a:solidFill>
              </a:rPr>
              <a:t>Delo bo potekalo po vnaprej pripravljenih vsebinskih sklopih, ki so objavljeni v reviji Pil in na internetni strani Mladinske knjige, pod naslovom Vesela šola. </a:t>
            </a:r>
          </a:p>
          <a:p>
            <a:pPr algn="just">
              <a:lnSpc>
                <a:spcPct val="150000"/>
              </a:lnSpc>
            </a:pPr>
            <a:r>
              <a:rPr lang="sl-SI" altLang="sl-SI" sz="2400" b="1" dirty="0">
                <a:solidFill>
                  <a:schemeClr val="bg1"/>
                </a:solidFill>
              </a:rPr>
              <a:t>Pripravljali se boste lahko tudi na šolsko in državno tekmovanje.</a:t>
            </a:r>
          </a:p>
        </p:txBody>
      </p:sp>
      <p:pic>
        <p:nvPicPr>
          <p:cNvPr id="36869" name="Picture 5" descr="Vesela Šola – Mladinska knjiga">
            <a:extLst>
              <a:ext uri="{FF2B5EF4-FFF2-40B4-BE49-F238E27FC236}">
                <a16:creationId xmlns:a16="http://schemas.microsoft.com/office/drawing/2014/main" id="{EB81015F-6E1D-4EBD-8F03-378CDA56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29" y="357188"/>
            <a:ext cx="1898634" cy="13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2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A0EDCBD-D162-471C-85B7-9DB41C6C4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339" y="630533"/>
            <a:ext cx="6210383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latin typeface="Arial" panose="020B0604020202020204" pitchFamily="34" charset="0"/>
              </a:rPr>
              <a:t>     </a:t>
            </a: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RECITACIJSKI KROŽEK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4.–5.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BARBARI SKOK</a:t>
            </a:r>
            <a:br>
              <a:rPr lang="sl-SI" altLang="sl-SI" sz="1800" b="1" dirty="0"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3399"/>
                </a:solidFill>
                <a:latin typeface="Arial"/>
                <a:cs typeface="Arial"/>
              </a:rPr>
              <a:t>     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DAN IN URA: PO DOGOVORU 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479D8F3-9BBC-4A60-B13D-08910DC2A60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4524" y="3050226"/>
            <a:ext cx="6427198" cy="3700463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Učili se bomo javnega nastopanja, preizkusili pa se bomo tudi v snemanju posnetkov, pri čemer bomo imeli odlično priložnost za samoopazovanje in lastno refleksijo.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Pripravili bomo tudi deklamacije za šolske proslave in nastope.</a:t>
            </a:r>
          </a:p>
        </p:txBody>
      </p:sp>
      <p:pic>
        <p:nvPicPr>
          <p:cNvPr id="2" name="Slika 1" descr="Slika, ki vsebuje besede mikrofon, zavesa&#10;&#10;Opis je samodejno ustvarjen">
            <a:extLst>
              <a:ext uri="{FF2B5EF4-FFF2-40B4-BE49-F238E27FC236}">
                <a16:creationId xmlns:a16="http://schemas.microsoft.com/office/drawing/2014/main" id="{EFB5ACD1-2A8A-AB11-8016-28CAC8BF4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30" y="5284193"/>
            <a:ext cx="2449195" cy="124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89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E38B993C-60F6-4F61-BA43-D72E4F69403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4700" y="3511550"/>
            <a:ext cx="7645400" cy="2614613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sl-SI" b="1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sl-SI" sz="4400" b="1" dirty="0">
                <a:solidFill>
                  <a:schemeClr val="bg1"/>
                </a:solidFill>
              </a:rPr>
              <a:t>INTERESNE DEJAVNOSTI</a:t>
            </a:r>
            <a:endParaRPr lang="sl-SI" altLang="sl-SI" sz="4400" b="1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80000"/>
              </a:lnSpc>
              <a:buNone/>
            </a:pPr>
            <a:r>
              <a:rPr lang="sl-SI" altLang="sl-SI" sz="4400" b="1" dirty="0">
                <a:solidFill>
                  <a:schemeClr val="bg1"/>
                </a:solidFill>
              </a:rPr>
              <a:t>ZA UČENCE  6.–9.</a:t>
            </a:r>
            <a:endParaRPr lang="sl-SI" altLang="sl-SI" sz="4400" b="1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sl-SI" sz="4400" b="1" dirty="0">
                <a:solidFill>
                  <a:schemeClr val="bg1"/>
                </a:solidFill>
              </a:rPr>
              <a:t>RAZREDA</a:t>
            </a:r>
            <a:endParaRPr lang="sl-SI" altLang="sl-SI" sz="4400" b="1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sl-SI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24104B0E-0420-48F4-9E81-BA155A1A47B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0432" y="3713212"/>
            <a:ext cx="7645400" cy="19510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l-SI" altLang="sl-SI" sz="4400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4400" b="1" dirty="0">
                <a:solidFill>
                  <a:schemeClr val="bg1"/>
                </a:solidFill>
              </a:rPr>
              <a:t>INTERESNE DEJAVNOSTI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4400" b="1" dirty="0">
                <a:solidFill>
                  <a:schemeClr val="bg1"/>
                </a:solidFill>
              </a:rPr>
              <a:t>ZA UČENCE 1.–5. RAZREDA</a:t>
            </a:r>
            <a:endParaRPr lang="sl-SI" altLang="sl-SI" sz="4400" b="1" dirty="0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D4AC65D-F102-4961-8901-E402E02275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135688" cy="1143000"/>
          </a:xfrm>
        </p:spPr>
        <p:txBody>
          <a:bodyPr/>
          <a:lstStyle/>
          <a:p>
            <a:r>
              <a:rPr lang="sl-SI" altLang="sl-SI" sz="4200" b="1" dirty="0">
                <a:solidFill>
                  <a:srgbClr val="FFFF00"/>
                </a:solidFill>
              </a:rPr>
              <a:t>VABIMO VAS K VPISU V: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AF435C7-2DA7-45E1-90BC-C8B5A57DE8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147714"/>
            <a:ext cx="5660796" cy="4838307"/>
          </a:xfrm>
        </p:spPr>
        <p:txBody>
          <a:bodyPr/>
          <a:lstStyle/>
          <a:p>
            <a:pPr algn="ctr">
              <a:lnSpc>
                <a:spcPct val="90000"/>
              </a:lnSpc>
            </a:pPr>
            <a:endParaRPr lang="sl-SI" altLang="sl-SI" sz="1800" b="1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OTROŠKO FOLKLORNO SKUPINA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PROSTOVOLJSTVO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LIKOVNI KROŽEK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KIPARSKI KROŽEK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OTROŠKI PEVSKI ZBOR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TIPKOPIS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VESELA ŠOLA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MODELARSKI KROŽEK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ZGODOVINO ŠPORTA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FRANCOSKI DRAMSKI RKOŽEK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GEOGRAFSKI KROŽEK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ZGODOVINSKI KROŽEK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NARAVOSLOVNE DELAVNICE</a:t>
            </a:r>
          </a:p>
          <a:p>
            <a:pPr algn="ctr">
              <a:lnSpc>
                <a:spcPct val="90000"/>
              </a:lnSpc>
            </a:pPr>
            <a:r>
              <a:rPr lang="sl-SI" altLang="sl-SI" sz="2200" b="1" dirty="0">
                <a:solidFill>
                  <a:schemeClr val="bg1"/>
                </a:solidFill>
                <a:cs typeface="Calibri"/>
              </a:rPr>
              <a:t>KUHNA PA TO</a:t>
            </a:r>
            <a:endParaRPr lang="sl-SI" altLang="sl-SI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2725B22-9C77-4369-B266-BA70BEC93F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849" y="312344"/>
            <a:ext cx="6318250" cy="1280785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sl-SI" altLang="sl-SI" sz="3000" b="1" dirty="0">
                <a:latin typeface="Arial" panose="020B0604020202020204" pitchFamily="34" charset="0"/>
              </a:rPr>
            </a:b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OTROŠKA FOLKLORNA SKUPINA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mentorici: 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SAŠA DOLAR IN NINA ZUPAN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sl-SI" altLang="sl-SI" sz="18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5996D33-47EE-496D-8636-8F76158F5D9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2566987"/>
            <a:ext cx="8229600" cy="4291013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Rad/-a plešeš, se vrtiš?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Bi rad/-a spoznal/-a otroške ljudske igre in </a:t>
            </a:r>
            <a:endParaRPr lang="sl-SI" altLang="sl-SI" sz="2400" b="1" dirty="0">
              <a:solidFill>
                <a:schemeClr val="bg1"/>
              </a:solidFill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plese za otroke? Potem je ta krožek pravi zate!</a:t>
            </a:r>
            <a:endParaRPr lang="sl-SI" altLang="sl-SI" sz="2400" b="1" dirty="0">
              <a:solidFill>
                <a:schemeClr val="bg1"/>
              </a:solidFill>
              <a:cs typeface="Calibri"/>
            </a:endParaRPr>
          </a:p>
          <a:p>
            <a:r>
              <a:rPr lang="sl-SI" altLang="sl-SI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Dobivali se bomo ob četrtkih, ob 7.30, </a:t>
            </a:r>
          </a:p>
          <a:p>
            <a:pPr marL="0" indent="0">
              <a:buNone/>
            </a:pPr>
            <a:r>
              <a:rPr lang="sl-SI" altLang="sl-SI" sz="2400" b="1" dirty="0">
                <a:solidFill>
                  <a:srgbClr val="FF0000"/>
                </a:solidFill>
                <a:cs typeface="Calibri"/>
              </a:rPr>
              <a:t>     </a:t>
            </a:r>
            <a:r>
              <a:rPr lang="sl-SI" altLang="sl-SI" sz="24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v mali telovadnici.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pic>
        <p:nvPicPr>
          <p:cNvPr id="31750" name="Picture 6" descr="Turistično društvo Kanja Trzin » Blog Archive » VABILO – NA 5. OBLETNICO FOLKLORNE  SKUPINE “TRZINKA”">
            <a:extLst>
              <a:ext uri="{FF2B5EF4-FFF2-40B4-BE49-F238E27FC236}">
                <a16:creationId xmlns:a16="http://schemas.microsoft.com/office/drawing/2014/main" id="{477DDD31-D639-491E-A273-EDD685BF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42" y="4471965"/>
            <a:ext cx="3240957" cy="223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18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PROSTOVOLJSTVO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7.–9.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KATJI KADIVEC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8154" y="1813023"/>
            <a:ext cx="8507691" cy="488943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Kdo so učenci prostovoljci?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To so tisti učenci, ki drugim učencem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pomagajo, in sicer z namenom,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da so bolj samostojni in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samozavestni, velikokrat pa jih tudi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motivirajo, in sicer zato, da bi bili še bolj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uspešni v šoli. 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28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Učiteljica Katja bo prišla k tebi, če se boš 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odločil/-a      </a:t>
            </a:r>
          </a:p>
          <a:p>
            <a:pPr>
              <a:buNone/>
            </a:pPr>
            <a:r>
              <a:rPr lang="sl-SI" altLang="sl-SI" sz="2000" b="1" dirty="0">
                <a:solidFill>
                  <a:srgbClr val="FF0000"/>
                </a:solidFill>
                <a:cs typeface="Calibri"/>
              </a:rPr>
              <a:t>      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za prostovoljstvo in ti bo </a:t>
            </a:r>
            <a:r>
              <a:rPr lang="sl-SI" altLang="sl-SI" sz="2000" b="1" dirty="0" err="1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povedala,kdaj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 in kje se boste dobivali.</a:t>
            </a:r>
          </a:p>
          <a:p>
            <a:endParaRPr lang="sl-SI" altLang="sl-S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04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6FC4A0-ECF6-4149-A466-165EBA8B52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5" y="619125"/>
            <a:ext cx="6305550" cy="96202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LIKOVNI KROŽEK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2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mag. VESNI RAKEF </a:t>
            </a:r>
            <a:br>
              <a:rPr lang="sl-SI" altLang="sl-SI" sz="1800" b="1" dirty="0">
                <a:latin typeface="Arial" panose="020B0604020202020204" pitchFamily="34" charset="0"/>
              </a:rPr>
            </a:br>
            <a:endParaRPr lang="en-US" altLang="sl-SI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3731" name="Content Placeholder 4">
            <a:extLst>
              <a:ext uri="{FF2B5EF4-FFF2-40B4-BE49-F238E27FC236}">
                <a16:creationId xmlns:a16="http://schemas.microsoft.com/office/drawing/2014/main" id="{AEBBBE02-B193-43D9-B8A0-0731552345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3266" y="2292761"/>
            <a:ext cx="6424613" cy="3509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l-SI" altLang="sl-SI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r>
              <a:rPr lang="sl-SI" altLang="sl-SI" sz="2800" b="1" dirty="0">
                <a:solidFill>
                  <a:schemeClr val="bg1"/>
                </a:solidFill>
              </a:rPr>
              <a:t>Rad/-a rišeš in slikaš?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  <a:p>
            <a:r>
              <a:rPr lang="sl-SI" altLang="sl-SI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Pridi v torek, 7. šolsko uro (13.45),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rgbClr val="FF0000"/>
                </a:solidFill>
              </a:rPr>
              <a:t>    </a:t>
            </a:r>
            <a:r>
              <a:rPr lang="sl-SI" altLang="sl-SI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v likovno učilnico,</a:t>
            </a:r>
            <a:r>
              <a:rPr lang="sl-SI" altLang="sl-SI" sz="2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kjer  bomo risali in slikali z različnimi   </a:t>
            </a:r>
          </a:p>
          <a:p>
            <a:pPr marL="0" indent="0"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pripomočki.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  <a:p>
            <a:r>
              <a:rPr lang="sl-SI" altLang="sl-SI" sz="2800" b="1" dirty="0">
                <a:solidFill>
                  <a:schemeClr val="bg1"/>
                </a:solidFill>
              </a:rPr>
              <a:t>Izdelali si bomo tudi najljubšo majico, narisali strip...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sl-SI" sz="2800" dirty="0">
              <a:solidFill>
                <a:schemeClr val="bg1"/>
              </a:solidFill>
            </a:endParaRPr>
          </a:p>
        </p:txBody>
      </p:sp>
      <p:pic>
        <p:nvPicPr>
          <p:cNvPr id="73732" name="Slika 7">
            <a:extLst>
              <a:ext uri="{FF2B5EF4-FFF2-40B4-BE49-F238E27FC236}">
                <a16:creationId xmlns:a16="http://schemas.microsoft.com/office/drawing/2014/main" id="{F1DBBB0A-AF05-489C-9BE2-1A562D21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04" y="765651"/>
            <a:ext cx="1770651" cy="229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84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KIPARSKI KROŽEK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mag. VESNI RAKEF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831877"/>
            <a:ext cx="8507691" cy="43037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Rad/-a ustvarjaš z glino?</a:t>
            </a: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Pridruži se nam ob torkih, 6. šolsko uro (12.50).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Dobimo se v likovni učilnici. </a:t>
            </a:r>
            <a:endParaRPr lang="sl-SI" altLang="sl-SI" sz="26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  <a:p>
            <a:endParaRPr lang="sl-SI" altLang="sl-SI" sz="2800" b="1" dirty="0">
              <a:solidFill>
                <a:schemeClr val="bg1"/>
              </a:solidFill>
            </a:endParaRPr>
          </a:p>
        </p:txBody>
      </p:sp>
      <p:pic>
        <p:nvPicPr>
          <p:cNvPr id="29700" name="Slika 2">
            <a:extLst>
              <a:ext uri="{FF2B5EF4-FFF2-40B4-BE49-F238E27FC236}">
                <a16:creationId xmlns:a16="http://schemas.microsoft.com/office/drawing/2014/main" id="{4997FA26-D413-4A1C-8CAB-E7DC1B2D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7" y="4486161"/>
            <a:ext cx="26781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Slika 1">
            <a:extLst>
              <a:ext uri="{FF2B5EF4-FFF2-40B4-BE49-F238E27FC236}">
                <a16:creationId xmlns:a16="http://schemas.microsoft.com/office/drawing/2014/main" id="{393E86C1-6C47-4F2D-983C-BED2E6FD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" y="3659892"/>
            <a:ext cx="3038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737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OTROŠKI PEVSKI ZBOR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MATEJI VETERNIK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8154" y="2076974"/>
            <a:ext cx="8507691" cy="43037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Rad/-a poješ in nastopaš?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Imaš lep glas?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Si želiš spoznati nove pesmice, ki jih še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ne poznaš?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28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Pridružiš se nam lahko ob petkih, 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6. in 7. šolsko uro (12.50 in 13.45).</a:t>
            </a:r>
          </a:p>
          <a:p>
            <a:pPr>
              <a:buNone/>
            </a:pPr>
            <a:r>
              <a:rPr lang="sl-SI" altLang="sl-SI" sz="2600" b="1" dirty="0">
                <a:solidFill>
                  <a:srgbClr val="FF0000"/>
                </a:solidFill>
              </a:rPr>
              <a:t>     </a:t>
            </a:r>
            <a:r>
              <a:rPr lang="sl-SI" altLang="sl-SI" sz="2600" b="1" dirty="0">
                <a:solidFill>
                  <a:srgbClr val="FF0000"/>
                </a:solidFill>
                <a:highlight>
                  <a:srgbClr val="FFFF00"/>
                </a:highlight>
              </a:rPr>
              <a:t>Dobivali se bomo v glasbeni učilnici. </a:t>
            </a:r>
            <a:endParaRPr lang="sl-SI" altLang="sl-SI" sz="26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  <a:p>
            <a:endParaRPr lang="sl-SI" altLang="sl-S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1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6343680-0C6F-4234-B508-0F67ABF640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831" y="983701"/>
            <a:ext cx="6135688" cy="93089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TIPKOPIS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MARJANI GALJOT,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SREDAH, 7. ŠOLSKO URO (13.45)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V RAČUNALNIŠKI UČILNICI</a:t>
            </a:r>
            <a:endParaRPr lang="sl-SI" altLang="sl-SI" sz="1800" b="1" dirty="0">
              <a:solidFill>
                <a:srgbClr val="FF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DE01E8B-E57B-4601-8659-A2FC478C5C8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8218" y="2654627"/>
            <a:ext cx="8229600" cy="4438650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Tipkanje nam lahko vzame zelo veliko časa. 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Z znanjem slepega 10-prstnega tipkanja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pa si ta čas lahko zelo prihranimo. 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Tudi med šolanjem na daljavo se je izkazalo,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da je to znanje koristno.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Interesna dejavnost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tipkopis vam ponuja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možnost,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da pridobite to spretnost.</a:t>
            </a:r>
          </a:p>
          <a:p>
            <a:endParaRPr lang="sl-SI" altLang="sl-SI" sz="2400" b="1" dirty="0">
              <a:solidFill>
                <a:schemeClr val="bg1"/>
              </a:solidFill>
            </a:endParaRPr>
          </a:p>
        </p:txBody>
      </p:sp>
      <p:pic>
        <p:nvPicPr>
          <p:cNvPr id="64516" name="Picture 4" descr="Razlike med učenci bodo le še naraščale | Žurnal24">
            <a:extLst>
              <a:ext uri="{FF2B5EF4-FFF2-40B4-BE49-F238E27FC236}">
                <a16:creationId xmlns:a16="http://schemas.microsoft.com/office/drawing/2014/main" id="{BBC41D7F-F2EA-46A3-8210-C9A4BB54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25" y="4584815"/>
            <a:ext cx="2725737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2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A0EDCBD-D162-471C-85B7-9DB41C6C4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206157" y="630533"/>
            <a:ext cx="7887880" cy="1143000"/>
          </a:xfrm>
        </p:spPr>
        <p:txBody>
          <a:bodyPr/>
          <a:lstStyle/>
          <a:p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VESELA </a:t>
            </a:r>
            <a:r>
              <a:rPr lang="sl-SI" altLang="sl-SI" sz="3200" b="1" dirty="0">
                <a:solidFill>
                  <a:srgbClr val="FFFF00"/>
                </a:solidFill>
                <a:latin typeface="Arial"/>
                <a:cs typeface="Arial"/>
              </a:rPr>
              <a:t>ŠOLA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BARBARI SKOK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3399"/>
                </a:solidFill>
                <a:latin typeface="Arial"/>
                <a:cs typeface="Arial"/>
              </a:rPr>
              <a:t>     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PO DOGOVORU, V RAČUNALNIŠKI UČILNICI 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479D8F3-9BBC-4A60-B13D-08910DC2A60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2853" y="2673154"/>
            <a:ext cx="6318610" cy="37004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sl-SI" altLang="sl-SI" sz="2400" b="1" dirty="0">
                <a:solidFill>
                  <a:schemeClr val="bg1"/>
                </a:solidFill>
              </a:rPr>
              <a:t>Delo bo potekalo po vnaprej pripravljenih vsebinskih sklopih, ki so objavljeni v reviji Pil in na internetni strani Mladinske knjige, pod naslovom Vesela šola. </a:t>
            </a:r>
          </a:p>
          <a:p>
            <a:pPr algn="just">
              <a:lnSpc>
                <a:spcPct val="150000"/>
              </a:lnSpc>
            </a:pPr>
            <a:r>
              <a:rPr lang="sl-SI" altLang="sl-SI" sz="2400" b="1" dirty="0">
                <a:solidFill>
                  <a:schemeClr val="bg1"/>
                </a:solidFill>
              </a:rPr>
              <a:t>Pripravljali se boste lahko tudi na šolsko in državno tekmovanje.</a:t>
            </a:r>
          </a:p>
        </p:txBody>
      </p:sp>
      <p:pic>
        <p:nvPicPr>
          <p:cNvPr id="36869" name="Picture 5" descr="Vesela Šola – Mladinska knjiga">
            <a:extLst>
              <a:ext uri="{FF2B5EF4-FFF2-40B4-BE49-F238E27FC236}">
                <a16:creationId xmlns:a16="http://schemas.microsoft.com/office/drawing/2014/main" id="{EB81015F-6E1D-4EBD-8F03-378CDA56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29" y="357188"/>
            <a:ext cx="1898634" cy="13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42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A0EDCBD-D162-471C-85B7-9DB41C6C4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1339" y="630533"/>
            <a:ext cx="6210383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latin typeface="Arial" panose="020B0604020202020204" pitchFamily="34" charset="0"/>
              </a:rPr>
              <a:t>     </a:t>
            </a: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RECITACIJSKI KROŽEK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BARBARI SKOK</a:t>
            </a:r>
            <a:br>
              <a:rPr lang="sl-SI" altLang="sl-SI" sz="1800" b="1" dirty="0"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3399"/>
                </a:solidFill>
                <a:latin typeface="Arial"/>
                <a:cs typeface="Arial"/>
              </a:rPr>
              <a:t>     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DAN IN URA: PO DOGOVORU 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479D8F3-9BBC-4A60-B13D-08910DC2A60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4524" y="3050226"/>
            <a:ext cx="6427198" cy="3700463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Učili se bomo javnega nastopanja, preizkusili pa se bomo tudi v snemanju posnetkov, pri čemer bomo imeli odlično priložnost za samoopazovanje in lastno refleksijo.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Pripravili bomo tudi deklamacije za šolske proslave in nastope.</a:t>
            </a:r>
          </a:p>
        </p:txBody>
      </p:sp>
      <p:pic>
        <p:nvPicPr>
          <p:cNvPr id="2" name="Slika 1" descr="Slika, ki vsebuje besede mikrofon, zavesa&#10;&#10;Opis je samodejno ustvarjen">
            <a:extLst>
              <a:ext uri="{FF2B5EF4-FFF2-40B4-BE49-F238E27FC236}">
                <a16:creationId xmlns:a16="http://schemas.microsoft.com/office/drawing/2014/main" id="{EFB5ACD1-2A8A-AB11-8016-28CAC8BF4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30" y="5284193"/>
            <a:ext cx="2449195" cy="124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77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2862C955-73EB-47AE-B72C-AA5080B8A9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382" y="1553550"/>
            <a:ext cx="6035040" cy="1143000"/>
          </a:xfrm>
        </p:spPr>
        <p:txBody>
          <a:bodyPr/>
          <a:lstStyle/>
          <a:p>
            <a:pPr algn="l"/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MODELARSKI </a:t>
            </a:r>
            <a:b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/>
                <a:cs typeface="Arial"/>
              </a:rPr>
              <a:t>KROŽEK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UČITELJU ALEŠU ŠPORNU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ČETRTKIH, 6. ŠOLSKO URO, V UČILNICI TIT</a:t>
            </a:r>
            <a:br>
              <a:rPr lang="sl-SI" altLang="sl-SI" sz="1800" b="1" dirty="0">
                <a:highlight>
                  <a:srgbClr val="FFFF00"/>
                </a:highlight>
                <a:latin typeface="Arial"/>
              </a:rPr>
            </a:br>
            <a:r>
              <a:rPr lang="sl-SI" altLang="sl-SI" sz="2000" b="1" dirty="0">
                <a:solidFill>
                  <a:srgbClr val="FFFF00"/>
                </a:solidFill>
                <a:latin typeface="Arial"/>
                <a:cs typeface="Arial"/>
              </a:rPr>
              <a:t> </a:t>
            </a: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7241E50-F7F3-4CC8-AE3E-9745E74CC52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87382" y="3164953"/>
            <a:ext cx="6035040" cy="4229645"/>
          </a:xfrm>
        </p:spPr>
        <p:txBody>
          <a:bodyPr/>
          <a:lstStyle/>
          <a:p>
            <a:pPr algn="just"/>
            <a:r>
              <a:rPr lang="sl-SI" sz="2300" b="1" dirty="0">
                <a:solidFill>
                  <a:schemeClr val="bg1"/>
                </a:solidFill>
                <a:ea typeface="+mn-lt"/>
                <a:cs typeface="+mn-lt"/>
              </a:rPr>
              <a:t>Učenci pri krožku iz enostavnih gradiv izdelajo model čolna in ga na koncu preizkusijo. </a:t>
            </a:r>
            <a:endParaRPr lang="sl-SI" altLang="sl-SI" sz="23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just"/>
            <a:r>
              <a:rPr lang="sl-SI" sz="2300" b="1" dirty="0">
                <a:solidFill>
                  <a:schemeClr val="bg1"/>
                </a:solidFill>
                <a:ea typeface="+mn-lt"/>
                <a:cs typeface="+mn-lt"/>
              </a:rPr>
              <a:t>Ob izdelavi spoznajo osnovne lesno obdelovalne postopke in nekaj postopkov obdelave umetnih snovi.</a:t>
            </a:r>
            <a:endParaRPr lang="sl-SI" altLang="sl-SI" sz="23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just"/>
            <a:r>
              <a:rPr lang="sl-SI" sz="2300" b="1" dirty="0">
                <a:solidFill>
                  <a:schemeClr val="bg1"/>
                </a:solidFill>
                <a:ea typeface="+mn-lt"/>
                <a:cs typeface="+mn-lt"/>
              </a:rPr>
              <a:t> Seznanijo se z različnimi načini lepljenja in površinske zaščite lesa. Pri delu se učijo varnega dela z orodjem in s stroji.</a:t>
            </a:r>
            <a:endParaRPr lang="sl-SI" altLang="sl-SI" sz="2300" b="1" dirty="0">
              <a:solidFill>
                <a:schemeClr val="bg1"/>
              </a:solidFill>
              <a:cs typeface="Calibri"/>
            </a:endParaRPr>
          </a:p>
          <a:p>
            <a:endParaRPr lang="sl-SI" altLang="sl-SI" sz="2400" b="1" dirty="0">
              <a:solidFill>
                <a:schemeClr val="bg1"/>
              </a:solidFill>
            </a:endParaRPr>
          </a:p>
        </p:txBody>
      </p:sp>
      <p:pic>
        <p:nvPicPr>
          <p:cNvPr id="2" name="Slika 2" descr="Slika, ki vsebuje besede tla, miza, notranji, lesen&#10;&#10;Opis je samodejno ustvarjen">
            <a:extLst>
              <a:ext uri="{FF2B5EF4-FFF2-40B4-BE49-F238E27FC236}">
                <a16:creationId xmlns:a16="http://schemas.microsoft.com/office/drawing/2014/main" id="{2EB2006D-045B-4D75-AEA2-614C45118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259" y="320511"/>
            <a:ext cx="2573516" cy="21210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DD0899A-DDEF-4042-B30D-9811E1BDC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3377" y="274637"/>
            <a:ext cx="6340148" cy="159187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PRAVLJIČNI KROŽEK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za učence 1. r</a:t>
            </a:r>
            <a:br>
              <a:rPr lang="sl-SI" altLang="sl-SI" sz="1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OB 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TORKIH, ob 7.30, V KNJIŽNICA OZ. UČILNICI 3. A 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mentorica: PETRA MUŠIČ</a:t>
            </a:r>
            <a:endParaRPr lang="sl-SI" altLang="sl-SI" sz="18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B9F677A-8223-4498-A72E-B42A96F2B3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6180" y="3214541"/>
            <a:ext cx="6007345" cy="3233655"/>
          </a:xfrm>
        </p:spPr>
        <p:txBody>
          <a:bodyPr/>
          <a:lstStyle/>
          <a:p>
            <a:r>
              <a:rPr lang="sl-SI" altLang="sl-SI" sz="2500" b="1" dirty="0">
                <a:solidFill>
                  <a:schemeClr val="bg1"/>
                </a:solidFill>
              </a:rPr>
              <a:t>PREKO BESEDIL BOMO RAZVIJALI IN ŠIRILI BESEDNI ZAKLAD, </a:t>
            </a:r>
          </a:p>
          <a:p>
            <a:r>
              <a:rPr lang="sl-SI" altLang="sl-SI" sz="2500" b="1" dirty="0">
                <a:solidFill>
                  <a:schemeClr val="bg1"/>
                </a:solidFill>
              </a:rPr>
              <a:t>RAZVIJALI BOMO BRALNO PISMENOST IN SE VŽIVLJALI V IGRE VLOG, </a:t>
            </a:r>
          </a:p>
          <a:p>
            <a:r>
              <a:rPr lang="sl-SI" altLang="sl-SI" sz="2500" b="1" dirty="0">
                <a:solidFill>
                  <a:schemeClr val="bg1"/>
                </a:solidFill>
              </a:rPr>
              <a:t>SREČALI SE BOMO TUDI Z RAZLIČNIMI LIKOVNIMI TEHNIKAMI.</a:t>
            </a:r>
            <a:endParaRPr lang="sl-SI" altLang="sl-SI" sz="2500" b="1" dirty="0"/>
          </a:p>
          <a:p>
            <a:pPr>
              <a:buFont typeface="Arial" panose="020B0604020202020204" pitchFamily="34" charset="0"/>
              <a:buNone/>
            </a:pPr>
            <a:r>
              <a:rPr lang="sl-SI" altLang="sl-SI" dirty="0"/>
              <a:t> </a:t>
            </a:r>
            <a:endParaRPr lang="sl-SI" altLang="sl-SI" sz="24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endParaRPr lang="sl-SI" altLang="sl-SI" sz="2400" b="1" dirty="0"/>
          </a:p>
          <a:p>
            <a:endParaRPr lang="sl-SI" altLang="sl-SI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BF33EE1-BEC3-4EFF-ACD5-D3A68307A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81950" y="807285"/>
            <a:ext cx="8229601" cy="1030942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 panose="020B0604020202020204" pitchFamily="34" charset="0"/>
              </a:rPr>
              <a:t>ZGODOVINA ŠPORTA</a:t>
            </a:r>
            <a:br>
              <a:rPr lang="sl-SI" altLang="sl-SI" sz="2800" b="1" dirty="0"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3400" b="1" dirty="0"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UČITELJU ŽANU LUNARJU</a:t>
            </a:r>
            <a:br>
              <a:rPr lang="sl-SI" altLang="sl-SI" sz="1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PONEDELJKIH, 7. ŠOLSKO URO, V UČILNICI ZGO-GEO</a:t>
            </a:r>
            <a:r>
              <a:rPr lang="sl-SI" altLang="sl-SI" sz="36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 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35D8C01-E18E-402E-A278-48F226CFB0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90050" y="3429000"/>
            <a:ext cx="6358706" cy="3700463"/>
          </a:xfrm>
        </p:spPr>
        <p:txBody>
          <a:bodyPr/>
          <a:lstStyle/>
          <a:p>
            <a:r>
              <a:rPr lang="sl-SI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Namen interesne dejavnosti Zgodovina športa je spodbujanje zanimanja za zgodovino športnega udejstvovanja pri nas in v svetu. 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l-SI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 učenci bomo pot začeli v Antični Grčiji in spoznali ter pojasnili razloge za razvoj športa in Olimpijskih iger v tem obdobju ter razloge za njihov zaton. </a:t>
            </a:r>
            <a:endParaRPr lang="sl-SI" altLang="sl-SI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94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BF33EE1-BEC3-4EFF-ACD5-D3A68307A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92532" y="939260"/>
            <a:ext cx="8229601" cy="1030942"/>
          </a:xfrm>
        </p:spPr>
        <p:txBody>
          <a:bodyPr/>
          <a:lstStyle/>
          <a:p>
            <a:pPr>
              <a:spcAft>
                <a:spcPts val="600"/>
              </a:spcAft>
            </a:pP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 panose="020B0604020202020204" pitchFamily="34" charset="0"/>
              </a:rPr>
              <a:t>ZGODOVINA ŠPORTA</a:t>
            </a:r>
            <a:br>
              <a:rPr lang="sl-SI" altLang="sl-SI" sz="2800" b="1" dirty="0"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3400" b="1" dirty="0"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UČITELJU ŽANU LUNARJU</a:t>
            </a:r>
            <a:br>
              <a:rPr lang="sl-SI" altLang="sl-SI" sz="1800" b="1" dirty="0">
                <a:solidFill>
                  <a:schemeClr val="bg1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PONEDELJKIH, 7. ŠOLSKO URO, V UČILNICI ZGO-GEO</a:t>
            </a:r>
            <a:r>
              <a:rPr lang="sl-SI" altLang="sl-SI" sz="36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 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35D8C01-E18E-402E-A278-48F226CFB0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42915" y="2891673"/>
            <a:ext cx="6358706" cy="3700463"/>
          </a:xfrm>
        </p:spPr>
        <p:txBody>
          <a:bodyPr/>
          <a:lstStyle/>
          <a:p>
            <a:r>
              <a:rPr lang="sl-SI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Posebno pozornost bomo namenili razlogom za obuditev OI. Opisali in ovrednotili bomo pomen največjih uspehov in prelomnih trenutkov slovenskega športa.</a:t>
            </a:r>
          </a:p>
          <a:p>
            <a:pPr algn="just" fontAlgn="base">
              <a:lnSpc>
                <a:spcPct val="120000"/>
              </a:lnSpc>
              <a:spcAft>
                <a:spcPts val="600"/>
              </a:spcAft>
            </a:pPr>
            <a:r>
              <a:rPr lang="sl-SI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Učenci bodo samostojno izbrali in opisali primer uspešnega športnika oz. športne prireditve ali športne panoge in ga/jo predstavili, s tem pa razvili sposobnost javnega nastopanja in analiziranja ter uporabe virov. </a:t>
            </a:r>
            <a:endParaRPr lang="sl-SI" sz="2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20000"/>
              </a:lnSpc>
              <a:spcAft>
                <a:spcPts val="600"/>
              </a:spcAft>
              <a:buNone/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72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2862C955-73EB-47AE-B72C-AA5080B8A9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2932" y="321772"/>
            <a:ext cx="6135688" cy="1531855"/>
          </a:xfrm>
        </p:spPr>
        <p:txBody>
          <a:bodyPr/>
          <a:lstStyle/>
          <a:p>
            <a:pPr algn="l"/>
            <a:br>
              <a:rPr lang="sl-SI" altLang="sl-SI" sz="3400" b="1" dirty="0">
                <a:latin typeface="Arial"/>
              </a:rPr>
            </a:br>
            <a:br>
              <a:rPr lang="sl-SI" altLang="sl-SI" sz="3400" b="1" dirty="0">
                <a:latin typeface="Arial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/>
              </a:rPr>
              <a:t>FRANCOSKI </a:t>
            </a:r>
            <a:br>
              <a:rPr lang="sl-SI" altLang="sl-SI" sz="3400" b="1" dirty="0">
                <a:solidFill>
                  <a:srgbClr val="FFFF00"/>
                </a:solidFill>
                <a:latin typeface="Arial"/>
              </a:rPr>
            </a:br>
            <a:r>
              <a:rPr lang="sl-SI" altLang="sl-SI" sz="3400" b="1" dirty="0">
                <a:solidFill>
                  <a:srgbClr val="FFFF00"/>
                </a:solidFill>
                <a:latin typeface="Arial"/>
              </a:rPr>
              <a:t>DRAMSKI KROŽEK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</a:t>
            </a:r>
            <a:r>
              <a:rPr lang="sl-SI" sz="2400" b="1" dirty="0">
                <a:solidFill>
                  <a:srgbClr val="FFFF00"/>
                </a:solidFill>
                <a:ea typeface="+mj-lt"/>
                <a:cs typeface="+mj-lt"/>
              </a:rPr>
              <a:t>–</a:t>
            </a: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9.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DRAGICI MARINKO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ČAS IN PROSTOR: PO DOGOVORU Z UČENCI  </a:t>
            </a:r>
            <a:r>
              <a:rPr lang="sl-SI" altLang="sl-SI" sz="3600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sl-SI" altLang="sl-SI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7241E50-F7F3-4CC8-AE3E-9745E74CC52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4394" y="2902081"/>
            <a:ext cx="6332456" cy="3236733"/>
          </a:xfrm>
        </p:spPr>
        <p:txBody>
          <a:bodyPr/>
          <a:lstStyle/>
          <a:p>
            <a:r>
              <a:rPr lang="sl-SI" sz="2600" b="1" dirty="0">
                <a:solidFill>
                  <a:schemeClr val="bg1"/>
                </a:solidFill>
                <a:ea typeface="+mn-lt"/>
                <a:cs typeface="+mn-lt"/>
              </a:rPr>
              <a:t>Pri francoskem dramskem krožku bomo pripravljali in igrali igre vlog, skeče in  kratke dramatizacije v francoščini.</a:t>
            </a:r>
            <a:endParaRPr lang="sl-SI" dirty="0">
              <a:solidFill>
                <a:schemeClr val="bg1"/>
              </a:solidFill>
            </a:endParaRPr>
          </a:p>
          <a:p>
            <a:r>
              <a:rPr lang="sl-SI" sz="2600" b="1" dirty="0">
                <a:solidFill>
                  <a:schemeClr val="bg1"/>
                </a:solidFill>
                <a:ea typeface="+mn-lt"/>
                <a:cs typeface="+mn-lt"/>
              </a:rPr>
              <a:t> Predstavili se bomo na kateri od šolskih prireditev ter seveda na Frankofonskem festivalu v Kranju in Francoskem večeru OŠ Trzin. </a:t>
            </a:r>
            <a:endParaRPr lang="sl-SI">
              <a:solidFill>
                <a:schemeClr val="bg1"/>
              </a:solidFill>
              <a:cs typeface="Calibri"/>
            </a:endParaRPr>
          </a:p>
          <a:p>
            <a:endParaRPr lang="sl-SI" sz="2400" dirty="0">
              <a:ea typeface="+mn-lt"/>
              <a:cs typeface="+mn-lt"/>
            </a:endParaRPr>
          </a:p>
          <a:p>
            <a:endParaRPr lang="sl-SI" altLang="sl-SI" sz="2400" b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" name="Slika 2" descr="Slika, ki vsebuje besede zunanje, drevo, nebo, voda&#10;&#10;Opis je samodejno ustvarjen">
            <a:extLst>
              <a:ext uri="{FF2B5EF4-FFF2-40B4-BE49-F238E27FC236}">
                <a16:creationId xmlns:a16="http://schemas.microsoft.com/office/drawing/2014/main" id="{803D95DA-B6FD-443A-9076-6C98B5D3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218" y="199224"/>
            <a:ext cx="1699183" cy="1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00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38100B-33CE-42C4-BE15-17B7288AD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GEOGRAFSKI KROŽEK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7.–9. r</a:t>
            </a:r>
            <a:br>
              <a:rPr lang="sl-SI" altLang="sl-SI" sz="2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TATJANI TONIN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16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V UČILNICI GEO-ZGO, PO DOGOVORU Z UČENCI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5BFE84D-E444-491D-968A-7CC61C04996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984375"/>
            <a:ext cx="6378575" cy="4568825"/>
          </a:xfrm>
        </p:spPr>
        <p:txBody>
          <a:bodyPr/>
          <a:lstStyle/>
          <a:p>
            <a:r>
              <a:rPr lang="sl-SI" altLang="sl-SI" sz="2800" b="1" dirty="0">
                <a:solidFill>
                  <a:schemeClr val="bg1"/>
                </a:solidFill>
              </a:rPr>
              <a:t>Namenjen je učencem od sedmega do devetega razreda, ki se bodo udeležili tekmovanja iz znanja geografije. </a:t>
            </a:r>
          </a:p>
          <a:p>
            <a:r>
              <a:rPr lang="sl-SI" altLang="sl-SI" sz="2800" b="1" dirty="0">
                <a:solidFill>
                  <a:schemeClr val="bg1"/>
                </a:solidFill>
              </a:rPr>
              <a:t>Razpisana tema v letošnjem šolskem letu je </a:t>
            </a:r>
            <a:r>
              <a:rPr lang="sl-SI" altLang="sl-SI" sz="2800" b="1" dirty="0">
                <a:solidFill>
                  <a:srgbClr val="FFFF00"/>
                </a:solidFill>
              </a:rPr>
              <a:t>»GEOGRAFIJA VODA«.</a:t>
            </a:r>
            <a:endParaRPr lang="sl-SI" altLang="sl-SI" sz="2800" b="1" dirty="0">
              <a:solidFill>
                <a:srgbClr val="FFFF00"/>
              </a:solidFill>
              <a:cs typeface="Calibri"/>
            </a:endParaRPr>
          </a:p>
          <a:p>
            <a:r>
              <a:rPr lang="sl-SI" altLang="sl-SI" sz="2800" b="1" dirty="0">
                <a:solidFill>
                  <a:schemeClr val="bg1"/>
                </a:solidFill>
              </a:rPr>
              <a:t>Učenci se bodo seznanili s teoretičnim in praktičnim delom, pogovarjali pa se bodo tudi o vsebinskih sklopih: slovenski vodni krog, Koprski zaliv, pravica do pitne vode, itd.</a:t>
            </a:r>
            <a:endParaRPr lang="sl-SI" altLang="sl-SI" sz="28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Slika 1" descr="Slika, ki vsebuje besede narava, trava, zunanje, drevo&#10;&#10;Opis je samodejno ustvarjen">
            <a:extLst>
              <a:ext uri="{FF2B5EF4-FFF2-40B4-BE49-F238E27FC236}">
                <a16:creationId xmlns:a16="http://schemas.microsoft.com/office/drawing/2014/main" id="{4C37A32C-0511-FCE3-53ED-E5D68E7AF6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3" y="118310"/>
            <a:ext cx="1732541" cy="1114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1AC40DB-76B9-4FB5-8BB8-E1FD9ACBDD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118" y="816679"/>
            <a:ext cx="7883525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ZGODOVINSKI KROŽEK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8.–9. r</a:t>
            </a:r>
            <a:br>
              <a:rPr lang="sl-SI" altLang="sl-SI" sz="2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DRAGICI MARINKO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ČAS: PO DOGOVORU, 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PROSTOR: V UČILNICI SLJ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E1AC3B0-13B9-4B10-AAF0-72C36593D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8647" y="3055962"/>
            <a:ext cx="6481763" cy="3684719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Vsi učence, ki vas zanima slovenska zgodovina, ste vabljeni na zgodovinski krožek, kjer bomo letos raziskali življenje naših prednikov, odšli pa bomo tudi na kakšno ekskurzijo. </a:t>
            </a:r>
          </a:p>
          <a:p>
            <a:endParaRPr lang="sl-SI" altLang="sl-SI" sz="2400" b="1" dirty="0">
              <a:solidFill>
                <a:schemeClr val="bg1"/>
              </a:solidFill>
            </a:endParaRPr>
          </a:p>
          <a:p>
            <a:r>
              <a:rPr lang="sl-SI" altLang="sl-SI" sz="2400" b="1" dirty="0">
                <a:solidFill>
                  <a:schemeClr val="bg1"/>
                </a:solidFill>
              </a:rPr>
              <a:t>Skupaj bomo prebirali članke, knjige in raziskovali na terenu, pripravljali pa se bomo tudi na tekmovanje iz zgodovine.</a:t>
            </a:r>
          </a:p>
          <a:p>
            <a:endParaRPr lang="sl-SI" altLang="sl-SI" sz="2400" b="1" dirty="0">
              <a:solidFill>
                <a:schemeClr val="bg1"/>
              </a:solidFill>
            </a:endParaRPr>
          </a:p>
          <a:p>
            <a:endParaRPr lang="sl-SI" altLang="sl-SI" sz="2400" b="1" dirty="0"/>
          </a:p>
        </p:txBody>
      </p:sp>
      <p:pic>
        <p:nvPicPr>
          <p:cNvPr id="38927" name="Slika 2" descr="Slovonske technobe: Tuštanj, Sv. Miklavž, Cicelj, GEOSS, vaška situla">
            <a:extLst>
              <a:ext uri="{FF2B5EF4-FFF2-40B4-BE49-F238E27FC236}">
                <a16:creationId xmlns:a16="http://schemas.microsoft.com/office/drawing/2014/main" id="{11ACB05C-F99C-4A61-9E18-9DD3FD0E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7" y="427824"/>
            <a:ext cx="1744662" cy="190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BF33EE1-BEC3-4EFF-ACD5-D3A68307A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58519" y="923827"/>
            <a:ext cx="8229601" cy="564544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NARAVOSLOVNE DELAVNICE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SIMONI ŠIŠKA</a:t>
            </a:r>
            <a:br>
              <a:rPr lang="sl-SI" altLang="sl-SI" sz="1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ČAS: PO DOGOVORU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PROSTOR: UČILNICA BIO-KEM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35D8C01-E18E-402E-A278-48F226CFB0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109" y="3073138"/>
            <a:ext cx="6532775" cy="3553906"/>
          </a:xfrm>
        </p:spPr>
        <p:txBody>
          <a:bodyPr/>
          <a:lstStyle/>
          <a:p>
            <a:pPr algn="just" fontAlgn="base">
              <a:lnSpc>
                <a:spcPct val="120000"/>
              </a:lnSpc>
              <a:spcAft>
                <a:spcPts val="600"/>
              </a:spcAft>
            </a:pPr>
            <a:r>
              <a:rPr lang="sl-SI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 šolskem letu 2022/23 bodo vsebine ur naravoslovnih delavnic namenjene predvsem  pripravi na dve šolski tekmovanji, in sicer: </a:t>
            </a:r>
            <a:endParaRPr lang="sl-SI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20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iz znanja biologije (Proteus) , kjer je nosilna tema letošnjega tekmovanja »</a:t>
            </a:r>
            <a:r>
              <a:rPr lang="sl-SI" sz="20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Mehkužci</a:t>
            </a:r>
            <a:r>
              <a:rPr lang="sl-SI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«. Pri tem tekmovanju lahko sodelujejo učenci 8. in 9. razredov. Seznanili se bomo s polži, školjkami,…  </a:t>
            </a:r>
            <a:endParaRPr lang="sl-SI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20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iz znanja o sladkorni bolezni, pri katerem pa lahko sodelujejo tudi mlajši učenci (od 6. do 9. razreda). </a:t>
            </a:r>
            <a:r>
              <a:rPr lang="sl-S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l-SI" altLang="sl-SI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08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BF33EE1-BEC3-4EFF-ACD5-D3A68307A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7584" y="467920"/>
            <a:ext cx="5911081" cy="1851074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solidFill>
                  <a:srgbClr val="FFFF00"/>
                </a:solidFill>
                <a:latin typeface="Arial" panose="020B0604020202020204" pitchFamily="34" charset="0"/>
              </a:rPr>
              <a:t>KUHNA PA TO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6.–9. r</a:t>
            </a:r>
            <a:br>
              <a:rPr lang="sl-SI" altLang="sl-SI" sz="34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AJDI PREMRL</a:t>
            </a:r>
            <a:br>
              <a:rPr lang="sl-SI" altLang="sl-SI" sz="1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 PONEDELJKIH,</a:t>
            </a:r>
            <a:r>
              <a:rPr lang="sl-SI" altLang="sl-SI" sz="3600" b="1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6. IN 7. ŠOLSKO URO, 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V A TEDNU (NA 14 DNI)</a:t>
            </a:r>
            <a:endParaRPr lang="sl-SI" altLang="sl-SI" sz="1800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35D8C01-E18E-402E-A278-48F226CFB0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3771" y="3429000"/>
            <a:ext cx="6358706" cy="3700463"/>
          </a:xfrm>
        </p:spPr>
        <p:txBody>
          <a:bodyPr/>
          <a:lstStyle/>
          <a:p>
            <a:pPr algn="just"/>
            <a:r>
              <a:rPr lang="sl-SI" altLang="sl-SI" sz="2400" b="1" dirty="0">
                <a:solidFill>
                  <a:schemeClr val="bg1"/>
                </a:solidFill>
              </a:rPr>
              <a:t>Kuham, kuhaš</a:t>
            </a:r>
            <a:r>
              <a:rPr lang="sl-SI" altLang="sl-SI" sz="2400" b="1">
                <a:solidFill>
                  <a:schemeClr val="bg1"/>
                </a:solidFill>
              </a:rPr>
              <a:t>, kuhamo …</a:t>
            </a:r>
            <a:endParaRPr lang="sl-SI" altLang="sl-SI" sz="2400" b="1" dirty="0">
              <a:solidFill>
                <a:schemeClr val="bg1"/>
              </a:solidFill>
            </a:endParaRPr>
          </a:p>
          <a:p>
            <a:pPr algn="just"/>
            <a:r>
              <a:rPr lang="sl-SI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V okviru interesne dejavnosti </a:t>
            </a:r>
            <a:r>
              <a:rPr lang="sl-SI" sz="24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Kuhna</a:t>
            </a:r>
            <a:r>
              <a:rPr lang="sl-SI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pa to bodo učenci pripravljali zdrave obroke, prav tako pa se bodo naučili kuhanja tradicionalnih slovenskih jedi. </a:t>
            </a:r>
          </a:p>
          <a:p>
            <a:pPr algn="just"/>
            <a:r>
              <a:rPr lang="sl-SI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Seznanili se bodo tudi z razumljivimi, praktičnimi razlogi, vzroki in posledicami uživanja zdrave hrane. </a:t>
            </a:r>
            <a:endParaRPr lang="sl-SI" altLang="sl-SI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DD0899A-DDEF-4042-B30D-9811E1BDC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0649" y="658437"/>
            <a:ext cx="6318250" cy="1274058"/>
          </a:xfrm>
        </p:spPr>
        <p:txBody>
          <a:bodyPr/>
          <a:lstStyle/>
          <a:p>
            <a:pPr>
              <a:spcAft>
                <a:spcPts val="1200"/>
              </a:spcAft>
            </a:pPr>
            <a:br>
              <a:rPr lang="sl-SI" altLang="sl-SI" sz="3000" b="1" dirty="0">
                <a:latin typeface="Arial" panose="020B0604020202020204" pitchFamily="34" charset="0"/>
              </a:rPr>
            </a:br>
            <a:br>
              <a:rPr lang="sl-SI" altLang="sl-SI" sz="3000" b="1" dirty="0">
                <a:latin typeface="Arial" panose="020B0604020202020204" pitchFamily="34" charset="0"/>
              </a:rPr>
            </a:b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ANGLEŠKE PRALJICE IN ZGODBE – ENGLISH STORIES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za učence 1.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OB PONEDELJKIH, 6. ŠOLSKO URO (12.50) 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V UČILNICI 4. B RAZREDA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mentorica: Branka Kralj </a:t>
            </a:r>
            <a:r>
              <a:rPr lang="sl-SI" altLang="sl-SI" sz="18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Čižmešija</a:t>
            </a:r>
            <a:br>
              <a:rPr lang="sl-SI" altLang="sl-SI" sz="1800" b="1" dirty="0">
                <a:latin typeface="Arial" panose="020B0604020202020204" pitchFamily="34" charset="0"/>
              </a:rPr>
            </a:br>
            <a:endParaRPr lang="sl-SI" altLang="sl-SI" sz="1800" b="1" dirty="0">
              <a:solidFill>
                <a:srgbClr val="CC0099"/>
              </a:solidFill>
              <a:highlight>
                <a:srgbClr val="FFFF00"/>
              </a:highlight>
              <a:latin typeface="Arial" panose="020B0604020202020204" pitchFamily="34" charset="0"/>
              <a:cs typeface="Arial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B9F677A-8223-4498-A72E-B42A96F2B3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3031" y="3407790"/>
            <a:ext cx="5133222" cy="2981227"/>
          </a:xfrm>
        </p:spPr>
        <p:txBody>
          <a:bodyPr/>
          <a:lstStyle/>
          <a:p>
            <a:r>
              <a:rPr lang="sl-SI" altLang="sl-SI" sz="2200" b="1" dirty="0">
                <a:solidFill>
                  <a:schemeClr val="bg1"/>
                </a:solidFill>
              </a:rPr>
              <a:t>OB BRANJU ZGODB V ANGLEŠKEM JEZIKU BOMO SPOZNAVALI NOVE BESEDE, DOGAJANJE V ZGODBICAH PA BOMO SPREMLJALI TUDI S POMOČJO ILUSTRACIJE.</a:t>
            </a:r>
          </a:p>
          <a:p>
            <a:r>
              <a:rPr lang="sl-SI" altLang="sl-SI" sz="2200" b="1" dirty="0">
                <a:solidFill>
                  <a:schemeClr val="bg1"/>
                </a:solidFill>
              </a:rPr>
              <a:t>ZGODBO BOMO NATO TUDI NARISALI, NAREDILI STRIP ALI SESTAVLJANKO.</a:t>
            </a:r>
            <a:endParaRPr lang="sl-SI" altLang="sl-SI" sz="2200" b="1" dirty="0"/>
          </a:p>
          <a:p>
            <a:pPr>
              <a:buFont typeface="Arial" panose="020B0604020202020204" pitchFamily="34" charset="0"/>
              <a:buNone/>
            </a:pPr>
            <a:r>
              <a:rPr lang="sl-SI" altLang="sl-SI" dirty="0"/>
              <a:t> </a:t>
            </a:r>
            <a:endParaRPr lang="sl-SI" altLang="sl-SI" sz="24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endParaRPr lang="sl-SI" altLang="sl-SI" sz="2400" b="1" dirty="0"/>
          </a:p>
          <a:p>
            <a:endParaRPr lang="sl-SI" altLang="sl-SI" sz="2400" b="1" dirty="0">
              <a:solidFill>
                <a:schemeClr val="bg1"/>
              </a:solidFill>
            </a:endParaRPr>
          </a:p>
        </p:txBody>
      </p:sp>
      <p:pic>
        <p:nvPicPr>
          <p:cNvPr id="3" name="Slika 2" descr="Slika, ki vsebuje besede notranji, sedeče, oseba, malo&#10;&#10;Opis je samodejno ustvarjen">
            <a:extLst>
              <a:ext uri="{FF2B5EF4-FFF2-40B4-BE49-F238E27FC236}">
                <a16:creationId xmlns:a16="http://schemas.microsoft.com/office/drawing/2014/main" id="{166AFD28-98AC-FE4A-5F34-AAA449797AC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486253" y="5467546"/>
            <a:ext cx="1740420" cy="109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209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E042-F1D2-4FF4-B722-55C77CB7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4" y="2293183"/>
            <a:ext cx="8099474" cy="282557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sl-SI" altLang="sl-SI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br>
              <a:rPr lang="sl-SI" altLang="sl-SI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sl-SI" altLang="sl-SI" sz="3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“SLAVČEK MUZIKALČEK”</a:t>
            </a:r>
            <a:br>
              <a:rPr lang="sl-SI" altLang="sl-SI" sz="3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sl-SI" altLang="sl-SI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glasbeno-ustvarjalni krožek s petjem in igranjem na Orffova glasbila</a:t>
            </a:r>
            <a:br>
              <a:rPr lang="sl-SI" altLang="sl-SI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sl-SI" altLang="sl-SI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r>
              <a:rPr lang="sl-SI" altLang="sl-SI" sz="2400" b="1" dirty="0">
                <a:effectLst/>
                <a:latin typeface="Arial"/>
                <a:cs typeface="Arial"/>
              </a:rPr>
              <a:t>za učence 1.–4. r</a:t>
            </a:r>
            <a:r>
              <a:rPr lang="sl-SI" altLang="sl-SI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br>
              <a:rPr lang="sl-SI" altLang="sl-SI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sl-SI" altLang="sl-SI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Arial"/>
                <a:cs typeface="Arial"/>
              </a:rPr>
              <a:t>OB ČETRTKIH</a:t>
            </a:r>
            <a: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, 7. ŠOLSKO URO (13.45) </a:t>
            </a:r>
            <a:b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UČILNICA: po dogovoru</a:t>
            </a:r>
            <a:b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23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mentorica: Barbara Karba</a:t>
            </a:r>
            <a:br>
              <a:rPr lang="sl-SI" altLang="sl-SI" sz="23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br>
              <a:rPr lang="sl-SI" altLang="sl-SI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</a:br>
            <a:br>
              <a:rPr lang="sl-SI" altLang="sl-SI" sz="2000" b="1" dirty="0"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</a:rPr>
            </a:br>
            <a:r>
              <a:rPr lang="sl-SI" altLang="sl-SI" sz="2000" b="1" dirty="0">
                <a:solidFill>
                  <a:srgbClr val="E2107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Arial"/>
                <a:cs typeface="Arial"/>
              </a:rPr>
              <a:t> </a:t>
            </a:r>
            <a:r>
              <a:rPr lang="sl-SI" altLang="sl-SI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</a:t>
            </a:r>
            <a:br>
              <a:rPr lang="sl-SI" altLang="sl-SI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</a:br>
            <a:r>
              <a:rPr lang="sl-SI" altLang="sl-SI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</a:t>
            </a:r>
            <a:r>
              <a:rPr lang="sl-SI" altLang="sl-SI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 </a:t>
            </a:r>
            <a:endParaRPr lang="en-US" altLang="sl-SI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3C6E4D-3F9D-4A14-8ACA-530DEE330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27" y="4053526"/>
            <a:ext cx="8407400" cy="262387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l-SI" altLang="sl-SI" sz="2400" b="1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26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buNone/>
            </a:pPr>
            <a:r>
              <a:rPr lang="sl-SI" altLang="sl-SI" sz="2600" b="1" dirty="0">
                <a:solidFill>
                  <a:schemeClr val="bg2"/>
                </a:solidFill>
                <a:latin typeface="Arial"/>
                <a:cs typeface="Arial"/>
              </a:rPr>
              <a:t>  </a:t>
            </a:r>
            <a:endParaRPr lang="sl-SI" altLang="sl-SI" sz="20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20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l-SI" altLang="sl-SI" sz="2600" b="1" dirty="0">
                <a:solidFill>
                  <a:schemeClr val="bg2"/>
                </a:solidFill>
                <a:latin typeface="Arial" panose="020B0604020202020204" pitchFamily="34" charset="0"/>
              </a:rPr>
              <a:t>Vabim te, da prisluhneš posnetku, ki je na naslednjem diapozitivu.</a:t>
            </a:r>
          </a:p>
          <a:p>
            <a:pPr algn="ctr"/>
            <a:endParaRPr lang="sl-SI" altLang="sl-SI" sz="26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sl-SI" altLang="sl-SI" sz="26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sl-SI" dirty="0"/>
          </a:p>
          <a:p>
            <a:endParaRPr lang="en-US" altLang="sl-SI" dirty="0"/>
          </a:p>
          <a:p>
            <a:endParaRPr lang="en-US" altLang="sl-S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za PPT_ID 21_22">
            <a:hlinkClick r:id="" action="ppaction://media"/>
            <a:extLst>
              <a:ext uri="{FF2B5EF4-FFF2-40B4-BE49-F238E27FC236}">
                <a16:creationId xmlns:a16="http://schemas.microsoft.com/office/drawing/2014/main" id="{10DAC1C4-1595-88E8-EB62-8D3952E033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315" y="2196445"/>
            <a:ext cx="6583369" cy="40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2725B22-9C77-4369-B266-BA70BEC93F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849" y="312344"/>
            <a:ext cx="6318250" cy="1280785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sl-SI" altLang="sl-SI" sz="3000" b="1" dirty="0">
                <a:latin typeface="Arial" panose="020B0604020202020204" pitchFamily="34" charset="0"/>
              </a:rPr>
            </a:b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OTROŠKA FOLKLORNA SKUPINA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1.–5.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mentorici: </a:t>
            </a: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SAŠA DOLAR IN NINA ZUPAN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sl-SI" altLang="sl-SI" sz="18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5996D33-47EE-496D-8636-8F76158F5D9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2566987"/>
            <a:ext cx="8229600" cy="4291013"/>
          </a:xfrm>
        </p:spPr>
        <p:txBody>
          <a:bodyPr/>
          <a:lstStyle/>
          <a:p>
            <a:r>
              <a:rPr lang="sl-SI" altLang="sl-SI" sz="2400" b="1" dirty="0">
                <a:solidFill>
                  <a:schemeClr val="bg1"/>
                </a:solidFill>
              </a:rPr>
              <a:t>Rad/-a plešeš, se vrtiš?</a:t>
            </a:r>
          </a:p>
          <a:p>
            <a:r>
              <a:rPr lang="sl-SI" altLang="sl-SI" sz="2400" b="1" dirty="0">
                <a:solidFill>
                  <a:schemeClr val="bg1"/>
                </a:solidFill>
              </a:rPr>
              <a:t>Bi rad/-a spoznal/-a otroške ljudske igre in </a:t>
            </a:r>
            <a:endParaRPr lang="sl-SI" altLang="sl-SI" sz="2400" b="1" dirty="0">
              <a:solidFill>
                <a:schemeClr val="bg1"/>
              </a:solidFill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plese za otroke? Potem je ta krožek pravi zate!</a:t>
            </a:r>
            <a:endParaRPr lang="sl-SI" altLang="sl-SI" sz="2400" b="1" dirty="0">
              <a:solidFill>
                <a:schemeClr val="bg1"/>
              </a:solidFill>
              <a:cs typeface="Calibri"/>
            </a:endParaRPr>
          </a:p>
          <a:p>
            <a:r>
              <a:rPr lang="sl-SI" altLang="sl-SI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Dobivali se bomo ob četrtkih, ob 7.30, </a:t>
            </a:r>
          </a:p>
          <a:p>
            <a:pPr marL="0" indent="0">
              <a:buNone/>
            </a:pPr>
            <a:r>
              <a:rPr lang="sl-SI" altLang="sl-SI" sz="2400" b="1" dirty="0">
                <a:solidFill>
                  <a:srgbClr val="FF0000"/>
                </a:solidFill>
                <a:cs typeface="Calibri"/>
              </a:rPr>
              <a:t>     </a:t>
            </a:r>
            <a:r>
              <a:rPr lang="sl-SI" altLang="sl-SI" sz="24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v mali telovadnici.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 sz="2400" b="1" dirty="0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  <p:pic>
        <p:nvPicPr>
          <p:cNvPr id="31750" name="Picture 6" descr="Turistično društvo Kanja Trzin » Blog Archive » VABILO – NA 5. OBLETNICO FOLKLORNE  SKUPINE “TRZINKA”">
            <a:extLst>
              <a:ext uri="{FF2B5EF4-FFF2-40B4-BE49-F238E27FC236}">
                <a16:creationId xmlns:a16="http://schemas.microsoft.com/office/drawing/2014/main" id="{477DDD31-D639-491E-A273-EDD685BF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42" y="4471965"/>
            <a:ext cx="3240957" cy="223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CICI PEVSKI ZBOR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1.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ŠPELI ŠIVIC</a:t>
            </a: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b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</a:br>
            <a:r>
              <a:rPr lang="sl-SI" altLang="sl-SI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000" b="1" dirty="0"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109" y="1822450"/>
            <a:ext cx="8507691" cy="43037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PRI ZBORČKU BOMO AKTIVNO PREPEVALI IN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RAZVIJALI TER SPOZNAVALI SVOJ GLAS.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Z NAŠIMI PEVSKIMI TOČKAMI BOMO OBOGATILI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KULTURNE PRIREDITVE TAKO NA ŠOLI KOT TUDI V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KRAJU.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PRIDI IN SE NAM PRIDRUŽI!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     </a:t>
            </a:r>
            <a:r>
              <a:rPr lang="sl-SI" altLang="sl-SI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OB PETKIH, 6. ŠOLSKO URO (12.50).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rgbClr val="FF0000"/>
                </a:solidFill>
              </a:rPr>
              <a:t>     </a:t>
            </a:r>
            <a:r>
              <a:rPr lang="sl-SI" altLang="sl-SI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DOBIVALI SE BOMO V GLASBENI UČILNICI. </a:t>
            </a:r>
          </a:p>
        </p:txBody>
      </p:sp>
    </p:spTree>
    <p:extLst>
      <p:ext uri="{BB962C8B-B14F-4D97-AF65-F5344CB8AC3E}">
        <p14:creationId xmlns:p14="http://schemas.microsoft.com/office/powerpoint/2010/main" val="390122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2DCD734-4830-4E80-9668-774AA0D0B8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8163" y="296863"/>
            <a:ext cx="8250238" cy="1133475"/>
          </a:xfrm>
        </p:spPr>
        <p:txBody>
          <a:bodyPr/>
          <a:lstStyle/>
          <a:p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br>
              <a:rPr lang="sl-SI" altLang="sl-SI" sz="3000" b="1" dirty="0">
                <a:latin typeface="Arial" panose="020B0604020202020204" pitchFamily="34" charset="0"/>
              </a:rPr>
            </a:br>
            <a:r>
              <a:rPr lang="sl-SI" altLang="sl-SI" sz="3000" b="1" dirty="0">
                <a:solidFill>
                  <a:srgbClr val="FFFF00"/>
                </a:solidFill>
                <a:latin typeface="Arial"/>
                <a:cs typeface="Arial"/>
              </a:rPr>
              <a:t>PROSTOVOLJSTVO</a:t>
            </a:r>
            <a:r>
              <a:rPr lang="sl-SI" altLang="sl-SI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2400" b="1" dirty="0">
                <a:solidFill>
                  <a:srgbClr val="FFFF00"/>
                </a:solidFill>
                <a:latin typeface="Arial"/>
                <a:cs typeface="Arial"/>
              </a:rPr>
              <a:t>za učence 1.–3. r</a:t>
            </a:r>
            <a:br>
              <a:rPr lang="sl-SI" altLang="sl-SI" sz="2800" b="1" dirty="0">
                <a:latin typeface="Arial" panose="020B0604020202020204" pitchFamily="34" charset="0"/>
              </a:rPr>
            </a:br>
            <a:r>
              <a:rPr lang="sl-SI" altLang="sl-SI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PRI UČITELJICI KATJI KADIVEC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b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sl-SI" altLang="sl-SI" sz="20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0BC82B9-1CFB-453B-9E20-1B92D5A984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8154" y="1813023"/>
            <a:ext cx="8507691" cy="488943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2400" b="1" dirty="0">
                <a:solidFill>
                  <a:schemeClr val="bg1"/>
                </a:solidFill>
              </a:rPr>
              <a:t>	</a:t>
            </a:r>
            <a:r>
              <a:rPr lang="sl-SI" altLang="sl-SI" sz="2800" b="1" dirty="0">
                <a:solidFill>
                  <a:schemeClr val="bg1"/>
                </a:solidFill>
              </a:rPr>
              <a:t>Kdo so učenci prostovoljci?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To so tisti učenci, ki drugim učencem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pomagajo, in sicer z namenom,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da so bolj samostojni in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samozavestni, velikokrat pa jih tudi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motivirajo, in sicer zato, da bi bili še bolj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    uspešni v šoli. </a:t>
            </a:r>
          </a:p>
          <a:p>
            <a:pPr>
              <a:buNone/>
            </a:pPr>
            <a:r>
              <a:rPr lang="sl-SI" altLang="sl-SI" sz="2800" b="1" dirty="0">
                <a:solidFill>
                  <a:schemeClr val="bg1"/>
                </a:solidFill>
              </a:rPr>
              <a:t>	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Učiteljica Katja bo prišla k tebi, če se boš 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odločil/-a      </a:t>
            </a:r>
          </a:p>
          <a:p>
            <a:pPr>
              <a:buNone/>
            </a:pPr>
            <a:r>
              <a:rPr lang="sl-SI" altLang="sl-SI" sz="2000" b="1" dirty="0">
                <a:solidFill>
                  <a:srgbClr val="FF0000"/>
                </a:solidFill>
                <a:cs typeface="Calibri"/>
              </a:rPr>
              <a:t>      </a:t>
            </a:r>
            <a:r>
              <a:rPr lang="sl-SI" altLang="sl-SI" sz="2000" b="1" dirty="0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za prostovoljstvo in ti bo povedala, kdaj in kje se boste dobivali.</a:t>
            </a:r>
          </a:p>
          <a:p>
            <a:endParaRPr lang="sl-SI" altLang="sl-SI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45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4afdc8-7f01-4145-8b30-9b707403cbfa">
      <Terms xmlns="http://schemas.microsoft.com/office/infopath/2007/PartnerControls"/>
    </lcf76f155ced4ddcb4097134ff3c332f>
    <TaxCatchAll xmlns="feceff33-b8d1-4186-a959-407b012d9a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7B6BCB19CB0848B890422675083A68" ma:contentTypeVersion="16" ma:contentTypeDescription="Ustvari nov dokument." ma:contentTypeScope="" ma:versionID="fd720ec8af24a92cd8158e96050b4367">
  <xsd:schema xmlns:xsd="http://www.w3.org/2001/XMLSchema" xmlns:xs="http://www.w3.org/2001/XMLSchema" xmlns:p="http://schemas.microsoft.com/office/2006/metadata/properties" xmlns:ns2="e64afdc8-7f01-4145-8b30-9b707403cbfa" xmlns:ns3="feceff33-b8d1-4186-a959-407b012d9ac6" targetNamespace="http://schemas.microsoft.com/office/2006/metadata/properties" ma:root="true" ma:fieldsID="86aee4ddcf956ca2baed57ce929b17e3" ns2:_="" ns3:_="">
    <xsd:import namespace="e64afdc8-7f01-4145-8b30-9b707403cbfa"/>
    <xsd:import namespace="feceff33-b8d1-4186-a959-407b012d9a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afdc8-7f01-4145-8b30-9b707403c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5c8bb02c-5cba-4d16-ad1f-1a1c6515e1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eff33-b8d1-4186-a959-407b012d9a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83c909-72bf-4e97-a671-66d3cf77b523}" ma:internalName="TaxCatchAll" ma:showField="CatchAllData" ma:web="feceff33-b8d1-4186-a959-407b012d9a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E3BDEC-427C-4235-A129-C0C3E0D2E334}">
  <ds:schemaRefs>
    <ds:schemaRef ds:uri="http://schemas.microsoft.com/office/2006/metadata/properties"/>
    <ds:schemaRef ds:uri="http://schemas.microsoft.com/office/infopath/2007/PartnerControls"/>
    <ds:schemaRef ds:uri="e64afdc8-7f01-4145-8b30-9b707403cbfa"/>
    <ds:schemaRef ds:uri="feceff33-b8d1-4186-a959-407b012d9ac6"/>
  </ds:schemaRefs>
</ds:datastoreItem>
</file>

<file path=customXml/itemProps2.xml><?xml version="1.0" encoding="utf-8"?>
<ds:datastoreItem xmlns:ds="http://schemas.openxmlformats.org/officeDocument/2006/customXml" ds:itemID="{10C284F6-2248-4EA6-9C8D-6A32E89C56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afdc8-7f01-4145-8b30-9b707403cbfa"/>
    <ds:schemaRef ds:uri="feceff33-b8d1-4186-a959-407b012d9a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4A399D-5828-4376-B44D-636BDB363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2411</Words>
  <Application>Microsoft Office PowerPoint</Application>
  <PresentationFormat>Diaprojekcija na zaslonu (4:3)</PresentationFormat>
  <Paragraphs>217</Paragraphs>
  <Slides>36</Slides>
  <Notes>1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36</vt:i4>
      </vt:variant>
    </vt:vector>
  </HeadingPairs>
  <TitlesOfParts>
    <vt:vector size="40" baseType="lpstr">
      <vt:lpstr>Arial</vt:lpstr>
      <vt:lpstr>Calibri</vt:lpstr>
      <vt:lpstr>Symbol</vt:lpstr>
      <vt:lpstr>Office Theme</vt:lpstr>
      <vt:lpstr>PREDSTAVITEV INTERESNIH DEJAVNOSTI, KI JIH BODO IZVAJALI UČITELJI OŠ TRZIN šolsko leto 2022/23  </vt:lpstr>
      <vt:lpstr>PowerPointova predstavitev</vt:lpstr>
      <vt:lpstr> PRAVLJIČNI KROŽEK za učence 1. r OB TORKIH, ob 7.30, V KNJIŽNICA OZ. UČILNICI 3. A   mentorica: PETRA MUŠIČ</vt:lpstr>
      <vt:lpstr>   ANGLEŠKE PRALJICE IN ZGODBE – ENGLISH STORIES za učence 1. r  OB PONEDELJKIH, 6. ŠOLSKO URO (12.50)  V UČILNICI 4. B RAZREDA   mentorica: Branka Kralj Čižmešija </vt:lpstr>
      <vt:lpstr>  “SLAVČEK MUZIKALČEK” glasbeno-ustvarjalni krožek s petjem in igranjem na Orffova glasbila  za učence 1.–4. r  OB ČETRTKIH, 7. ŠOLSKO URO (13.45)  UČILNICA: po dogovoru   mentorica: Barbara Karba         </vt:lpstr>
      <vt:lpstr>PowerPointova predstavitev</vt:lpstr>
      <vt:lpstr>  OTROŠKA FOLKLORNA SKUPINA za učence 1.–5. r mentorici: SAŠA DOLAR IN NINA ZUPAN  </vt:lpstr>
      <vt:lpstr>  CICI PEVSKI ZBOR  za učence 1. r PRI UČITELJICI ŠPELI ŠIVIC    </vt:lpstr>
      <vt:lpstr>  PROSTOVOLJSTVO  za učence 1.–3. r PRI UČITELJICI KATJI KADIVEC  </vt:lpstr>
      <vt:lpstr> LIKOVNI KROŽEK za učence 1.–5. r PRI UČITELJICI mag. VESNI RAKEF  </vt:lpstr>
      <vt:lpstr>  KIPARSKI KROŽEK  za učence 1.–5. r PRI UČITELJICI mag. VESNI RAKEF  </vt:lpstr>
      <vt:lpstr>  ŠPORTNE URICE  za učence 2.–3. r PRI UČITELJICI KATJI KORDIŠ  </vt:lpstr>
      <vt:lpstr>  OTROŠKI PEVSKI ZBOR  za učence 2.–6. r PRI UČITELJICI MATEJI VETERNIK  </vt:lpstr>
      <vt:lpstr>  READING STORIES  za učence 3.–4. r PRI UČITELJICI GORDANI SLAK </vt:lpstr>
      <vt:lpstr>  ATLETIKA za učence 4.–5. r PRI UČITELJICI SLAVKI KOZEL OB TORKIH, 7. ŠOLSKO URO (13.45)  V VELIKI TELOVADNICI</vt:lpstr>
      <vt:lpstr>TIPKOPIS za učence 4.–5. r  PRI UČITELJICI MARJANI GALJOT, OB SREDAH, 7. ŠOLSKO URO (13.45)  V RAČUNALNIŠKI UČILNICI</vt:lpstr>
      <vt:lpstr> VESELA ŠOLA za učence 4.–5. r PRI UČITELJICI BARBARI SKOK       PO DOGOVORU, V RAČUNALNIŠKI UČILNICI </vt:lpstr>
      <vt:lpstr>      RECITACIJSKI KROŽEK za učence 4.–5. r PRI UČITELJICI BARBARI SKOK      DAN IN URA: PO DOGOVORU </vt:lpstr>
      <vt:lpstr>PowerPointova predstavitev</vt:lpstr>
      <vt:lpstr>VABIMO VAS K VPISU V:</vt:lpstr>
      <vt:lpstr>  OTROŠKA FOLKLORNA SKUPINA za učence 6. r mentorici: SAŠA DOLAR IN NINA ZUPAN  </vt:lpstr>
      <vt:lpstr>  PROSTOVOLJSTVO  za učence 7.–9. r PRI UČITELJICI KATJI KADIVEC  </vt:lpstr>
      <vt:lpstr> LIKOVNI KROŽEK za učence 6.–9. r PRI UČITELJICI mag. VESNI RAKEF  </vt:lpstr>
      <vt:lpstr>  KIPARSKI KROŽEK  za učence 6.–9. r PRI UČITELJICI mag. VESNI RAKEF  </vt:lpstr>
      <vt:lpstr>  OTROŠKI PEVSKI ZBOR  za učence 6. r PRI UČITELJICI MATEJI VETERNIK  </vt:lpstr>
      <vt:lpstr>TIPKOPIS za učence 6.–9. r  PRI UČITELJICI MARJANI GALJOT, OB SREDAH, 7. ŠOLSKO URO (13.45)  V RAČUNALNIŠKI UČILNICI</vt:lpstr>
      <vt:lpstr> VESELA ŠOLA za učence 6.–9. r PRI UČITELJICI BARBARI SKOK       PO DOGOVORU, V RAČUNALNIŠKI UČILNICI </vt:lpstr>
      <vt:lpstr>      RECITACIJSKI KROŽEK za učence 6.–9. r PRI UČITELJICI BARBARI SKOK      DAN IN URA: PO DOGOVORU </vt:lpstr>
      <vt:lpstr>MODELARSKI  KROŽEK za učence 6. r PRI UČITELJU ALEŠU ŠPORNU OB ČETRTKIH, 6. ŠOLSKO URO, V UČILNICI TIT  </vt:lpstr>
      <vt:lpstr> ZGODOVINA ŠPORTA za učence 6.–9. r PRI UČITELJU ŽANU LUNARJU OB PONEDELJKIH, 7. ŠOLSKO URO, V UČILNICI ZGO-GEO </vt:lpstr>
      <vt:lpstr> ZGODOVINA ŠPORTA za učence 6.–9. r PRI UČITELJU ŽANU LUNARJU OB PONEDELJKIH, 7. ŠOLSKO URO, V UČILNICI ZGO-GEO </vt:lpstr>
      <vt:lpstr>  FRANCOSKI  DRAMSKI KROŽEK za učence 6.–9. r PRI UČITELJICI DRAGICI MARINKO ČAS IN PROSTOR: PO DOGOVORU Z UČENCI   </vt:lpstr>
      <vt:lpstr>GEOGRAFSKI KROŽEK  za učence 7.–9. r PRI UČITELJICI TATJANI TONIN V UČILNICI GEO-ZGO, PO DOGOVORU Z UČENCI</vt:lpstr>
      <vt:lpstr>ZGODOVINSKI KROŽEK  za učence 8.–9. r PRI UČITELJICI DRAGICI MARINKO ČAS: PO DOGOVORU,  PROSTOR: V UČILNICI SLJ</vt:lpstr>
      <vt:lpstr> NARAVOSLOVNE DELAVNICE za učence 6.–9. r PRI UČITELJICI SIMONI ŠIŠKA ČAS: PO DOGOVORU PROSTOR: UČILNICA BIO-KEM</vt:lpstr>
      <vt:lpstr> KUHNA PA TO za učence 6.–9. r PRI UČITELJICI AJDI PREMRL OB PONEDELJKIH, 6. IN 7. ŠOLSKO URO,  V A TEDNU (NA 14 DNI)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 Master title style</dc:title>
  <dc:creator/>
  <cp:lastModifiedBy/>
  <cp:revision>467</cp:revision>
  <dcterms:created xsi:type="dcterms:W3CDTF">2017-08-01T15:40:51Z</dcterms:created>
  <dcterms:modified xsi:type="dcterms:W3CDTF">2022-09-01T23:38:32Z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0x010100357B6BCB19CB0848B890422675083A68</vt:lpwstr>
  </property>
  <property fmtid="{D5CDD505-2E9C-101B-9397-08002B2CF9AE}" pid="3" name="MediaServiceImageTags">
    <vt:lpwstr/>
  </property>
</Properties>
</file>